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x="12192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4.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png"/><Relationship Id="rId6" Type="http://schemas.openxmlformats.org/officeDocument/2006/relationships/image" Target="../media/image29.png"/><Relationship Id="rId7" Type="http://schemas.openxmlformats.org/officeDocument/2006/relationships/image" Target="../media/image3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3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32.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9.png"/><Relationship Id="rId8"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23.png"/></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2552700" y="3598515"/>
            <a:ext cx="5943600" cy="342900"/>
          </a:xfrm>
          <a:prstGeom prst="rect">
            <a:avLst/>
          </a:prstGeom>
        </p:spPr>
      </p:pic>
      <p:pic>
        <p:nvPicPr>
          <p:cNvPr id="4" name="Picture 3" descr="image.png"/>
          <p:cNvPicPr>
            <a:picLocks noChangeAspect="1"/>
          </p:cNvPicPr>
          <p:nvPr/>
        </p:nvPicPr>
        <p:blipFill>
          <a:blip r:embed="rId4"/>
          <a:stretch>
            <a:fillRect/>
          </a:stretch>
        </p:blipFill>
        <p:spPr>
          <a:xfrm>
            <a:off x="0" y="0"/>
            <a:ext cx="11049000" cy="5905500"/>
          </a:xfrm>
          <a:prstGeom prst="rect">
            <a:avLst/>
          </a:prstGeom>
        </p:spPr>
      </p:pic>
      <p:sp>
        <p:nvSpPr>
          <p:cNvPr id="5" name="TextBox 4"/>
          <p:cNvSpPr txBox="1"/>
          <p:nvPr/>
        </p:nvSpPr>
        <p:spPr>
          <a:xfrm>
            <a:off x="928925" y="1964084"/>
            <a:ext cx="9191148" cy="571500"/>
          </a:xfrm>
          <a:prstGeom prst="rect">
            <a:avLst/>
          </a:prstGeom>
          <a:noFill/>
        </p:spPr>
        <p:txBody>
          <a:bodyPr wrap="square" lIns="0" rIns="0" tIns="0" bIns="0" anchor="t">
            <a:spAutoFit/>
          </a:bodyPr>
          <a:lstStyle/>
          <a:p>
            <a:pPr algn="ctr">
              <a:lnSpc>
                <a:spcPts val="4500"/>
              </a:lnSpc>
            </a:pPr>
            <a:r>
              <a:rPr b="1" sz="3600" i="0" u="none">
                <a:solidFill>
                  <a:srgbClr val="FFFFFF"/>
                </a:solidFill>
                <a:latin typeface="Poppins"/>
              </a:rPr>
              <a:t>Inclusive Education in China &amp; Brunei</a:t>
            </a:r>
          </a:p>
        </p:txBody>
      </p:sp>
      <p:sp>
        <p:nvSpPr>
          <p:cNvPr id="6" name="TextBox 5"/>
          <p:cNvSpPr txBox="1"/>
          <p:nvPr/>
        </p:nvSpPr>
        <p:spPr>
          <a:xfrm>
            <a:off x="1238250" y="2726084"/>
            <a:ext cx="8572500" cy="586680"/>
          </a:xfrm>
          <a:prstGeom prst="rect">
            <a:avLst/>
          </a:prstGeom>
          <a:noFill/>
        </p:spPr>
        <p:txBody>
          <a:bodyPr wrap="square" lIns="0" rIns="0" tIns="0" bIns="0" anchor="t">
            <a:spAutoFit/>
          </a:bodyPr>
          <a:lstStyle/>
          <a:p>
            <a:pPr algn="ctr">
              <a:lnSpc>
                <a:spcPts val="2310"/>
              </a:lnSpc>
            </a:pPr>
            <a:r>
              <a:rPr b="0" sz="1650" i="0" u="none">
                <a:solidFill>
                  <a:srgbClr val="38BDF8"/>
                </a:solidFill>
                <a:latin typeface="Inter"/>
              </a:rPr>
              <a:t>A 5-Year Comparative Literature Analysis (2021–2026) on Governance, EdTech, Regional Synergies &amp; Mutual Insights</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1226790"/>
            <a:ext cx="11049000" cy="5154959"/>
          </a:xfrm>
          <a:prstGeom prst="rect">
            <a:avLst/>
          </a:prstGeom>
        </p:spPr>
      </p:pic>
      <p:pic>
        <p:nvPicPr>
          <p:cNvPr id="4" name="Picture 3" descr="image.png"/>
          <p:cNvPicPr>
            <a:picLocks noChangeAspect="1"/>
          </p:cNvPicPr>
          <p:nvPr/>
        </p:nvPicPr>
        <p:blipFill>
          <a:blip r:embed="rId4"/>
          <a:stretch>
            <a:fillRect/>
          </a:stretch>
        </p:blipFill>
        <p:spPr>
          <a:xfrm>
            <a:off x="571500" y="4470945"/>
            <a:ext cx="11049000" cy="714375"/>
          </a:xfrm>
          <a:prstGeom prst="rect">
            <a:avLst/>
          </a:prstGeom>
        </p:spPr>
      </p:pic>
      <p:sp>
        <p:nvSpPr>
          <p:cNvPr id="5" name="TextBox 4"/>
          <p:cNvSpPr txBox="1"/>
          <p:nvPr/>
        </p:nvSpPr>
        <p:spPr>
          <a:xfrm>
            <a:off x="571500" y="476250"/>
            <a:ext cx="11601450" cy="417165"/>
          </a:xfrm>
          <a:prstGeom prst="rect">
            <a:avLst/>
          </a:prstGeom>
          <a:noFill/>
        </p:spPr>
        <p:txBody>
          <a:bodyPr wrap="square" lIns="0" rIns="0" tIns="0" bIns="0" anchor="t">
            <a:spAutoFit/>
          </a:bodyPr>
          <a:lstStyle/>
          <a:p>
            <a:pPr algn="l">
              <a:lnSpc>
                <a:spcPts val="3060"/>
              </a:lnSpc>
            </a:pPr>
            <a:r>
              <a:rPr b="1" sz="2550" i="0" u="none">
                <a:solidFill>
                  <a:srgbClr val="0F172A"/>
                </a:solidFill>
                <a:latin typeface="Poppins"/>
              </a:rPr>
              <a:t>Placement Scale Comparison</a:t>
            </a:r>
          </a:p>
        </p:txBody>
      </p:sp>
      <p:sp>
        <p:nvSpPr>
          <p:cNvPr id="6" name="Rectangle 5"/>
          <p:cNvSpPr/>
          <p:nvPr/>
        </p:nvSpPr>
        <p:spPr>
          <a:xfrm>
            <a:off x="571500" y="960090"/>
            <a:ext cx="11049000" cy="28575"/>
          </a:xfrm>
          <a:prstGeom prst="rect">
            <a:avLst/>
          </a:prstGeom>
          <a:solidFill>
            <a:srgbClr val="0EA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2807493"/>
            <a:ext cx="3524250" cy="1993552"/>
          </a:xfrm>
          <a:prstGeom prst="rect">
            <a:avLst/>
          </a:prstGeom>
        </p:spPr>
      </p:pic>
      <p:pic>
        <p:nvPicPr>
          <p:cNvPr id="4" name="Picture 3" descr="image.png"/>
          <p:cNvPicPr>
            <a:picLocks noChangeAspect="1"/>
          </p:cNvPicPr>
          <p:nvPr/>
        </p:nvPicPr>
        <p:blipFill>
          <a:blip r:embed="rId4"/>
          <a:stretch>
            <a:fillRect/>
          </a:stretch>
        </p:blipFill>
        <p:spPr>
          <a:xfrm>
            <a:off x="4333875" y="2807493"/>
            <a:ext cx="3524250" cy="1993552"/>
          </a:xfrm>
          <a:prstGeom prst="rect">
            <a:avLst/>
          </a:prstGeom>
        </p:spPr>
      </p:pic>
      <p:pic>
        <p:nvPicPr>
          <p:cNvPr id="5" name="Picture 4" descr="image.png"/>
          <p:cNvPicPr>
            <a:picLocks noChangeAspect="1"/>
          </p:cNvPicPr>
          <p:nvPr/>
        </p:nvPicPr>
        <p:blipFill>
          <a:blip r:embed="rId4"/>
          <a:stretch>
            <a:fillRect/>
          </a:stretch>
        </p:blipFill>
        <p:spPr>
          <a:xfrm>
            <a:off x="8096250" y="2807493"/>
            <a:ext cx="3524250" cy="1993552"/>
          </a:xfrm>
          <a:prstGeom prst="rect">
            <a:avLst/>
          </a:prstGeom>
        </p:spPr>
      </p:pic>
      <p:sp>
        <p:nvSpPr>
          <p:cNvPr id="6" name="TextBox 5"/>
          <p:cNvSpPr txBox="1"/>
          <p:nvPr/>
        </p:nvSpPr>
        <p:spPr>
          <a:xfrm>
            <a:off x="771525" y="3598068"/>
            <a:ext cx="3280410" cy="217140"/>
          </a:xfrm>
          <a:prstGeom prst="rect">
            <a:avLst/>
          </a:prstGeom>
          <a:noFill/>
        </p:spPr>
        <p:txBody>
          <a:bodyPr wrap="square" lIns="0" rIns="0" tIns="0" bIns="0" anchor="t">
            <a:spAutoFit/>
          </a:bodyPr>
          <a:lstStyle/>
          <a:p>
            <a:pPr algn="l">
              <a:lnSpc>
                <a:spcPts val="1710"/>
              </a:lnSpc>
            </a:pPr>
            <a:r>
              <a:rPr b="0" sz="1425" i="0" u="none">
                <a:solidFill>
                  <a:srgbClr val="0F172A"/>
                </a:solidFill>
                <a:latin typeface="Poppins SemiBold"/>
              </a:rPr>
              <a:t>Joint Teacher Training</a:t>
            </a:r>
          </a:p>
        </p:txBody>
      </p:sp>
      <p:sp>
        <p:nvSpPr>
          <p:cNvPr id="7" name="TextBox 6"/>
          <p:cNvSpPr txBox="1"/>
          <p:nvPr/>
        </p:nvSpPr>
        <p:spPr>
          <a:xfrm>
            <a:off x="771525" y="3910458"/>
            <a:ext cx="3124200" cy="642937"/>
          </a:xfrm>
          <a:prstGeom prst="rect">
            <a:avLst/>
          </a:prstGeom>
          <a:noFill/>
        </p:spPr>
        <p:txBody>
          <a:bodyPr wrap="square" lIns="0" rIns="0" tIns="0" bIns="0" anchor="t">
            <a:spAutoFit/>
          </a:bodyPr>
          <a:lstStyle/>
          <a:p>
            <a:pPr algn="l">
              <a:lnSpc>
                <a:spcPts val="1687"/>
              </a:lnSpc>
            </a:pPr>
            <a:r>
              <a:rPr b="0" sz="1125" i="0" u="none">
                <a:solidFill>
                  <a:srgbClr val="64748B"/>
                </a:solidFill>
                <a:latin typeface="Inter"/>
              </a:rPr>
              <a:t>Establish China-ASEAN SEN teacher immersion programs leveraging UBD and top Chinese special education universities.</a:t>
            </a:r>
          </a:p>
        </p:txBody>
      </p:sp>
      <p:sp>
        <p:nvSpPr>
          <p:cNvPr id="8" name="TextBox 7"/>
          <p:cNvSpPr txBox="1"/>
          <p:nvPr/>
        </p:nvSpPr>
        <p:spPr>
          <a:xfrm>
            <a:off x="4533900" y="3598068"/>
            <a:ext cx="3280410" cy="217140"/>
          </a:xfrm>
          <a:prstGeom prst="rect">
            <a:avLst/>
          </a:prstGeom>
          <a:noFill/>
        </p:spPr>
        <p:txBody>
          <a:bodyPr wrap="square" lIns="0" rIns="0" tIns="0" bIns="0" anchor="t">
            <a:spAutoFit/>
          </a:bodyPr>
          <a:lstStyle/>
          <a:p>
            <a:pPr algn="l">
              <a:lnSpc>
                <a:spcPts val="1710"/>
              </a:lnSpc>
            </a:pPr>
            <a:r>
              <a:rPr b="0" sz="1425" i="0" u="none">
                <a:solidFill>
                  <a:srgbClr val="0F172A"/>
                </a:solidFill>
                <a:latin typeface="Poppins SemiBold"/>
              </a:rPr>
              <a:t>Digital Resource Sharing</a:t>
            </a:r>
          </a:p>
        </p:txBody>
      </p:sp>
      <p:sp>
        <p:nvSpPr>
          <p:cNvPr id="9" name="TextBox 8"/>
          <p:cNvSpPr txBox="1"/>
          <p:nvPr/>
        </p:nvSpPr>
        <p:spPr>
          <a:xfrm>
            <a:off x="4533900" y="3910458"/>
            <a:ext cx="3124200" cy="642937"/>
          </a:xfrm>
          <a:prstGeom prst="rect">
            <a:avLst/>
          </a:prstGeom>
          <a:noFill/>
        </p:spPr>
        <p:txBody>
          <a:bodyPr wrap="square" lIns="0" rIns="0" tIns="0" bIns="0" anchor="t">
            <a:spAutoFit/>
          </a:bodyPr>
          <a:lstStyle/>
          <a:p>
            <a:pPr algn="l">
              <a:lnSpc>
                <a:spcPts val="1687"/>
              </a:lnSpc>
            </a:pPr>
            <a:r>
              <a:rPr b="0" sz="1125" i="0" u="none">
                <a:solidFill>
                  <a:srgbClr val="64748B"/>
                </a:solidFill>
                <a:latin typeface="Inter"/>
              </a:rPr>
              <a:t>Co-develop multilingual AI assistive tools and digital SEN learning repositories for cross-cultural adaptation.</a:t>
            </a:r>
          </a:p>
        </p:txBody>
      </p:sp>
      <p:sp>
        <p:nvSpPr>
          <p:cNvPr id="10" name="TextBox 9"/>
          <p:cNvSpPr txBox="1"/>
          <p:nvPr/>
        </p:nvSpPr>
        <p:spPr>
          <a:xfrm>
            <a:off x="8296275" y="3598068"/>
            <a:ext cx="3280410" cy="217140"/>
          </a:xfrm>
          <a:prstGeom prst="rect">
            <a:avLst/>
          </a:prstGeom>
          <a:noFill/>
        </p:spPr>
        <p:txBody>
          <a:bodyPr wrap="square" lIns="0" rIns="0" tIns="0" bIns="0" anchor="t">
            <a:spAutoFit/>
          </a:bodyPr>
          <a:lstStyle/>
          <a:p>
            <a:pPr algn="l">
              <a:lnSpc>
                <a:spcPts val="1710"/>
              </a:lnSpc>
            </a:pPr>
            <a:r>
              <a:rPr b="0" sz="1425" i="0" u="none">
                <a:solidFill>
                  <a:srgbClr val="0F172A"/>
                </a:solidFill>
                <a:latin typeface="Poppins SemiBold"/>
              </a:rPr>
              <a:t>ASD Behavior Research</a:t>
            </a:r>
          </a:p>
        </p:txBody>
      </p:sp>
      <p:sp>
        <p:nvSpPr>
          <p:cNvPr id="11" name="TextBox 10"/>
          <p:cNvSpPr txBox="1"/>
          <p:nvPr/>
        </p:nvSpPr>
        <p:spPr>
          <a:xfrm>
            <a:off x="8296275" y="3910458"/>
            <a:ext cx="3124200" cy="642937"/>
          </a:xfrm>
          <a:prstGeom prst="rect">
            <a:avLst/>
          </a:prstGeom>
          <a:noFill/>
        </p:spPr>
        <p:txBody>
          <a:bodyPr wrap="square" lIns="0" rIns="0" tIns="0" bIns="0" anchor="t">
            <a:spAutoFit/>
          </a:bodyPr>
          <a:lstStyle/>
          <a:p>
            <a:pPr algn="l">
              <a:lnSpc>
                <a:spcPts val="1687"/>
              </a:lnSpc>
            </a:pPr>
            <a:r>
              <a:rPr b="0" sz="1125" i="0" u="none">
                <a:solidFill>
                  <a:srgbClr val="64748B"/>
                </a:solidFill>
                <a:latin typeface="Inter"/>
              </a:rPr>
              <a:t>Collaborate on evidence-based ASD interventions, digital tracking systems, and Positive Behavior Support (PBS).</a:t>
            </a:r>
          </a:p>
        </p:txBody>
      </p:sp>
      <p:pic>
        <p:nvPicPr>
          <p:cNvPr id="12" name="Picture 11" descr="image.png"/>
          <p:cNvPicPr>
            <a:picLocks noChangeAspect="1"/>
          </p:cNvPicPr>
          <p:nvPr/>
        </p:nvPicPr>
        <p:blipFill>
          <a:blip r:embed="rId5"/>
          <a:stretch>
            <a:fillRect/>
          </a:stretch>
        </p:blipFill>
        <p:spPr>
          <a:xfrm>
            <a:off x="771525" y="3112293"/>
            <a:ext cx="381000" cy="304800"/>
          </a:xfrm>
          <a:prstGeom prst="rect">
            <a:avLst/>
          </a:prstGeom>
        </p:spPr>
      </p:pic>
      <p:pic>
        <p:nvPicPr>
          <p:cNvPr id="13" name="Picture 12" descr="image.png"/>
          <p:cNvPicPr>
            <a:picLocks noChangeAspect="1"/>
          </p:cNvPicPr>
          <p:nvPr/>
        </p:nvPicPr>
        <p:blipFill>
          <a:blip r:embed="rId6"/>
          <a:stretch>
            <a:fillRect/>
          </a:stretch>
        </p:blipFill>
        <p:spPr>
          <a:xfrm>
            <a:off x="4533900" y="3112293"/>
            <a:ext cx="381000" cy="304800"/>
          </a:xfrm>
          <a:prstGeom prst="rect">
            <a:avLst/>
          </a:prstGeom>
        </p:spPr>
      </p:pic>
      <p:pic>
        <p:nvPicPr>
          <p:cNvPr id="14" name="Picture 13" descr="image.png"/>
          <p:cNvPicPr>
            <a:picLocks noChangeAspect="1"/>
          </p:cNvPicPr>
          <p:nvPr/>
        </p:nvPicPr>
        <p:blipFill>
          <a:blip r:embed="rId7"/>
          <a:stretch>
            <a:fillRect/>
          </a:stretch>
        </p:blipFill>
        <p:spPr>
          <a:xfrm>
            <a:off x="8296275" y="3112293"/>
            <a:ext cx="304800" cy="304800"/>
          </a:xfrm>
          <a:prstGeom prst="rect">
            <a:avLst/>
          </a:prstGeom>
        </p:spPr>
      </p:pic>
      <p:sp>
        <p:nvSpPr>
          <p:cNvPr id="15" name="TextBox 14"/>
          <p:cNvSpPr txBox="1"/>
          <p:nvPr/>
        </p:nvSpPr>
        <p:spPr>
          <a:xfrm>
            <a:off x="571500" y="476250"/>
            <a:ext cx="11601450" cy="417165"/>
          </a:xfrm>
          <a:prstGeom prst="rect">
            <a:avLst/>
          </a:prstGeom>
          <a:noFill/>
        </p:spPr>
        <p:txBody>
          <a:bodyPr wrap="square" lIns="0" rIns="0" tIns="0" bIns="0" anchor="t">
            <a:spAutoFit/>
          </a:bodyPr>
          <a:lstStyle/>
          <a:p>
            <a:pPr algn="l">
              <a:lnSpc>
                <a:spcPts val="3060"/>
              </a:lnSpc>
            </a:pPr>
            <a:r>
              <a:rPr b="1" sz="2550" i="0" u="none">
                <a:solidFill>
                  <a:srgbClr val="0F172A"/>
                </a:solidFill>
                <a:latin typeface="Poppins"/>
              </a:rPr>
              <a:t>Four Bilateral Collaboration Pillars</a:t>
            </a:r>
          </a:p>
        </p:txBody>
      </p:sp>
      <p:sp>
        <p:nvSpPr>
          <p:cNvPr id="16" name="Rectangle 15"/>
          <p:cNvSpPr/>
          <p:nvPr/>
        </p:nvSpPr>
        <p:spPr>
          <a:xfrm>
            <a:off x="571500" y="960090"/>
            <a:ext cx="11049000" cy="28575"/>
          </a:xfrm>
          <a:prstGeom prst="rect">
            <a:avLst/>
          </a:prstGeom>
          <a:solidFill>
            <a:srgbClr val="0EA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3052762" y="3970883"/>
            <a:ext cx="6086475" cy="390525"/>
          </a:xfrm>
          <a:prstGeom prst="rect">
            <a:avLst/>
          </a:prstGeom>
        </p:spPr>
      </p:pic>
      <p:sp>
        <p:nvSpPr>
          <p:cNvPr id="4" name="TextBox 3"/>
          <p:cNvSpPr txBox="1"/>
          <p:nvPr/>
        </p:nvSpPr>
        <p:spPr>
          <a:xfrm>
            <a:off x="295275" y="2496442"/>
            <a:ext cx="11601450" cy="731490"/>
          </a:xfrm>
          <a:prstGeom prst="rect">
            <a:avLst/>
          </a:prstGeom>
          <a:noFill/>
        </p:spPr>
        <p:txBody>
          <a:bodyPr wrap="square" lIns="0" rIns="0" tIns="0" bIns="0" anchor="t">
            <a:spAutoFit/>
          </a:bodyPr>
          <a:lstStyle/>
          <a:p>
            <a:pPr algn="ctr">
              <a:lnSpc>
                <a:spcPts val="5759"/>
              </a:lnSpc>
            </a:pPr>
            <a:r>
              <a:rPr b="1" sz="4800" i="0" u="none">
                <a:solidFill>
                  <a:srgbClr val="0F172A"/>
                </a:solidFill>
                <a:latin typeface="Poppins"/>
              </a:rPr>
              <a:t>Questions &amp; Discussion</a:t>
            </a:r>
          </a:p>
        </p:txBody>
      </p:sp>
      <p:sp>
        <p:nvSpPr>
          <p:cNvPr id="5" name="TextBox 4"/>
          <p:cNvSpPr txBox="1"/>
          <p:nvPr/>
        </p:nvSpPr>
        <p:spPr>
          <a:xfrm>
            <a:off x="571500" y="3370808"/>
            <a:ext cx="11049000" cy="314325"/>
          </a:xfrm>
          <a:prstGeom prst="rect">
            <a:avLst/>
          </a:prstGeom>
          <a:noFill/>
        </p:spPr>
        <p:txBody>
          <a:bodyPr wrap="square" lIns="0" rIns="0" tIns="0" bIns="0" anchor="t">
            <a:spAutoFit/>
          </a:bodyPr>
          <a:lstStyle/>
          <a:p>
            <a:pPr algn="ctr">
              <a:lnSpc>
                <a:spcPts val="2475"/>
              </a:lnSpc>
            </a:pPr>
            <a:r>
              <a:rPr b="0" sz="1650" i="0" u="none">
                <a:solidFill>
                  <a:srgbClr val="0EA5E9"/>
                </a:solidFill>
                <a:latin typeface="Inter"/>
              </a:rPr>
              <a:t>Towards Inclusive, Equitable, and Technology-Empowered Education in Asia</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Rectangle 2"/>
          <p:cNvSpPr/>
          <p:nvPr/>
        </p:nvSpPr>
        <p:spPr>
          <a:xfrm>
            <a:off x="571500" y="3037433"/>
            <a:ext cx="11049000" cy="77152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571500" y="3799433"/>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571500" y="3799433"/>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6" name="Picture 5" descr="image.png"/>
          <p:cNvPicPr>
            <a:picLocks noChangeAspect="1"/>
          </p:cNvPicPr>
          <p:nvPr/>
        </p:nvPicPr>
        <p:blipFill>
          <a:blip r:embed="rId3"/>
          <a:stretch>
            <a:fillRect/>
          </a:stretch>
        </p:blipFill>
        <p:spPr>
          <a:xfrm>
            <a:off x="571500" y="3180308"/>
            <a:ext cx="857250" cy="476250"/>
          </a:xfrm>
          <a:prstGeom prst="rect">
            <a:avLst/>
          </a:prstGeom>
        </p:spPr>
      </p:pic>
      <p:sp>
        <p:nvSpPr>
          <p:cNvPr id="7" name="TextBox 6"/>
          <p:cNvSpPr txBox="1"/>
          <p:nvPr/>
        </p:nvSpPr>
        <p:spPr>
          <a:xfrm>
            <a:off x="1666875" y="3187451"/>
            <a:ext cx="9953625" cy="185737"/>
          </a:xfrm>
          <a:prstGeom prst="rect">
            <a:avLst/>
          </a:prstGeom>
          <a:noFill/>
        </p:spPr>
        <p:txBody>
          <a:bodyPr wrap="square" lIns="0" rIns="0" tIns="0" bIns="0" anchor="t">
            <a:spAutoFit/>
          </a:bodyPr>
          <a:lstStyle/>
          <a:p>
            <a:pPr algn="l">
              <a:lnSpc>
                <a:spcPts val="1462"/>
              </a:lnSpc>
            </a:pPr>
            <a:r>
              <a:rPr b="0" sz="975" i="0" u="none">
                <a:solidFill>
                  <a:srgbClr val="475569"/>
                </a:solidFill>
                <a:latin typeface="Inter"/>
              </a:rPr>
              <a:t>https://exeedcollege.com/wp-content/uploads/2025/10/Assistive-Technology-in-Special-Education.jpg</a:t>
            </a:r>
          </a:p>
        </p:txBody>
      </p:sp>
      <p:sp>
        <p:nvSpPr>
          <p:cNvPr id="8" name="TextBox 7"/>
          <p:cNvSpPr txBox="1"/>
          <p:nvPr/>
        </p:nvSpPr>
        <p:spPr>
          <a:xfrm>
            <a:off x="1666875" y="3420814"/>
            <a:ext cx="9953625" cy="228600"/>
          </a:xfrm>
          <a:prstGeom prst="rect">
            <a:avLst/>
          </a:prstGeom>
          <a:noFill/>
        </p:spPr>
        <p:txBody>
          <a:bodyPr wrap="square" lIns="0" rIns="0" tIns="0" bIns="0" anchor="t">
            <a:spAutoFit/>
          </a:bodyPr>
          <a:lstStyle/>
          <a:p>
            <a:pPr algn="l">
              <a:lnSpc>
                <a:spcPts val="1800"/>
              </a:lnSpc>
            </a:pPr>
            <a:r>
              <a:rPr b="0" sz="1200" i="0" u="none">
                <a:solidFill>
                  <a:srgbClr val="475569"/>
                </a:solidFill>
                <a:latin typeface="Inter"/>
              </a:rPr>
              <a:t>Source: </a:t>
            </a:r>
            <a:r>
              <a:rPr b="0" sz="1200" i="0" u="none">
                <a:solidFill>
                  <a:srgbClr val="4F46E5"/>
                </a:solidFill>
                <a:latin typeface="Inter"/>
              </a:rPr>
              <a:t>exeedcollege.com</a:t>
            </a:r>
          </a:p>
        </p:txBody>
      </p:sp>
      <p:pic>
        <p:nvPicPr>
          <p:cNvPr id="9" name="Picture 8" descr="image.png"/>
          <p:cNvPicPr>
            <a:picLocks noChangeAspect="1"/>
          </p:cNvPicPr>
          <p:nvPr/>
        </p:nvPicPr>
        <p:blipFill>
          <a:blip r:embed="rId4"/>
          <a:stretch>
            <a:fillRect/>
          </a:stretch>
        </p:blipFill>
        <p:spPr>
          <a:xfrm>
            <a:off x="571500" y="3951833"/>
            <a:ext cx="857250" cy="476250"/>
          </a:xfrm>
          <a:prstGeom prst="rect">
            <a:avLst/>
          </a:prstGeom>
        </p:spPr>
      </p:pic>
      <p:sp>
        <p:nvSpPr>
          <p:cNvPr id="10" name="TextBox 9"/>
          <p:cNvSpPr txBox="1"/>
          <p:nvPr/>
        </p:nvSpPr>
        <p:spPr>
          <a:xfrm>
            <a:off x="1666875" y="3958976"/>
            <a:ext cx="9953625" cy="185737"/>
          </a:xfrm>
          <a:prstGeom prst="rect">
            <a:avLst/>
          </a:prstGeom>
          <a:noFill/>
        </p:spPr>
        <p:txBody>
          <a:bodyPr wrap="square" lIns="0" rIns="0" tIns="0" bIns="0" anchor="t">
            <a:spAutoFit/>
          </a:bodyPr>
          <a:lstStyle/>
          <a:p>
            <a:pPr algn="l">
              <a:lnSpc>
                <a:spcPts val="1462"/>
              </a:lnSpc>
            </a:pPr>
            <a:r>
              <a:rPr b="0" sz="975" i="0" u="none">
                <a:solidFill>
                  <a:srgbClr val="475569"/>
                </a:solidFill>
                <a:latin typeface="Inter"/>
              </a:rPr>
              <a:t>https://world-schools.com/wp-content/uploads/2025/07/WSCover-International-School-Brunei.jpg</a:t>
            </a:r>
          </a:p>
        </p:txBody>
      </p:sp>
      <p:sp>
        <p:nvSpPr>
          <p:cNvPr id="11" name="TextBox 10"/>
          <p:cNvSpPr txBox="1"/>
          <p:nvPr/>
        </p:nvSpPr>
        <p:spPr>
          <a:xfrm>
            <a:off x="1666875" y="4192339"/>
            <a:ext cx="9953625" cy="228600"/>
          </a:xfrm>
          <a:prstGeom prst="rect">
            <a:avLst/>
          </a:prstGeom>
          <a:noFill/>
        </p:spPr>
        <p:txBody>
          <a:bodyPr wrap="square" lIns="0" rIns="0" tIns="0" bIns="0" anchor="t">
            <a:spAutoFit/>
          </a:bodyPr>
          <a:lstStyle/>
          <a:p>
            <a:pPr algn="l">
              <a:lnSpc>
                <a:spcPts val="1800"/>
              </a:lnSpc>
            </a:pPr>
            <a:r>
              <a:rPr b="0" sz="1200" i="0" u="none">
                <a:solidFill>
                  <a:srgbClr val="475569"/>
                </a:solidFill>
                <a:latin typeface="Inter"/>
              </a:rPr>
              <a:t>Source: </a:t>
            </a:r>
            <a:r>
              <a:rPr b="0" sz="1200" i="0" u="none">
                <a:solidFill>
                  <a:srgbClr val="4F46E5"/>
                </a:solidFill>
                <a:latin typeface="Inter"/>
              </a:rPr>
              <a:t>world-schools.com</a:t>
            </a:r>
          </a:p>
        </p:txBody>
      </p:sp>
      <p:sp>
        <p:nvSpPr>
          <p:cNvPr id="12" name="TextBox 11"/>
          <p:cNvSpPr txBox="1"/>
          <p:nvPr/>
        </p:nvSpPr>
        <p:spPr>
          <a:xfrm>
            <a:off x="571500" y="476250"/>
            <a:ext cx="11601450" cy="417165"/>
          </a:xfrm>
          <a:prstGeom prst="rect">
            <a:avLst/>
          </a:prstGeom>
          <a:noFill/>
        </p:spPr>
        <p:txBody>
          <a:bodyPr wrap="square" lIns="0" rIns="0" tIns="0" bIns="0" anchor="t">
            <a:spAutoFit/>
          </a:bodyPr>
          <a:lstStyle/>
          <a:p>
            <a:pPr algn="l">
              <a:lnSpc>
                <a:spcPts val="3060"/>
              </a:lnSpc>
            </a:pPr>
            <a:r>
              <a:rPr b="1" sz="2550" i="0" u="none">
                <a:solidFill>
                  <a:srgbClr val="0F172A"/>
                </a:solidFill>
                <a:latin typeface="Poppins"/>
              </a:rPr>
              <a:t>Image Sources</a:t>
            </a:r>
          </a:p>
        </p:txBody>
      </p:sp>
      <p:sp>
        <p:nvSpPr>
          <p:cNvPr id="13" name="Rectangle 12"/>
          <p:cNvSpPr/>
          <p:nvPr/>
        </p:nvSpPr>
        <p:spPr>
          <a:xfrm>
            <a:off x="571500" y="960090"/>
            <a:ext cx="11049000" cy="28575"/>
          </a:xfrm>
          <a:prstGeom prst="rect">
            <a:avLst/>
          </a:prstGeom>
          <a:solidFill>
            <a:srgbClr val="0EA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2758826"/>
            <a:ext cx="5334000" cy="2090737"/>
          </a:xfrm>
          <a:prstGeom prst="rect">
            <a:avLst/>
          </a:prstGeom>
        </p:spPr>
      </p:pic>
      <p:pic>
        <p:nvPicPr>
          <p:cNvPr id="4" name="Picture 3" descr="image.png"/>
          <p:cNvPicPr>
            <a:picLocks noChangeAspect="1"/>
          </p:cNvPicPr>
          <p:nvPr/>
        </p:nvPicPr>
        <p:blipFill>
          <a:blip r:embed="rId3"/>
          <a:stretch>
            <a:fillRect/>
          </a:stretch>
        </p:blipFill>
        <p:spPr>
          <a:xfrm>
            <a:off x="6286500" y="2758826"/>
            <a:ext cx="5334000" cy="2090737"/>
          </a:xfrm>
          <a:prstGeom prst="rect">
            <a:avLst/>
          </a:prstGeom>
        </p:spPr>
      </p:pic>
      <p:sp>
        <p:nvSpPr>
          <p:cNvPr id="5" name="TextBox 4"/>
          <p:cNvSpPr txBox="1"/>
          <p:nvPr/>
        </p:nvSpPr>
        <p:spPr>
          <a:xfrm>
            <a:off x="885825" y="3035051"/>
            <a:ext cx="4980622" cy="228600"/>
          </a:xfrm>
          <a:prstGeom prst="rect">
            <a:avLst/>
          </a:prstGeom>
          <a:noFill/>
        </p:spPr>
        <p:txBody>
          <a:bodyPr wrap="square" lIns="0" rIns="0" tIns="0" bIns="0" anchor="t">
            <a:spAutoFit/>
          </a:bodyPr>
          <a:lstStyle/>
          <a:p>
            <a:pPr algn="l">
              <a:lnSpc>
                <a:spcPts val="1800"/>
              </a:lnSpc>
            </a:pPr>
            <a:r>
              <a:rPr b="0" sz="1500" i="0" u="none">
                <a:solidFill>
                  <a:srgbClr val="0EA5E9"/>
                </a:solidFill>
                <a:latin typeface="Poppins SemiBold"/>
              </a:rPr>
              <a:t>Macro System Contrast</a:t>
            </a:r>
          </a:p>
        </p:txBody>
      </p:sp>
      <p:sp>
        <p:nvSpPr>
          <p:cNvPr id="6" name="TextBox 5"/>
          <p:cNvSpPr txBox="1"/>
          <p:nvPr/>
        </p:nvSpPr>
        <p:spPr>
          <a:xfrm>
            <a:off x="885825" y="3358901"/>
            <a:ext cx="4743450" cy="1214437"/>
          </a:xfrm>
          <a:prstGeom prst="rect">
            <a:avLst/>
          </a:prstGeom>
          <a:noFill/>
        </p:spPr>
        <p:txBody>
          <a:bodyPr wrap="square" lIns="0" rIns="0" tIns="0" bIns="0" anchor="t">
            <a:spAutoFit/>
          </a:bodyPr>
          <a:lstStyle/>
          <a:p>
            <a:pPr algn="l">
              <a:lnSpc>
                <a:spcPts val="1912"/>
              </a:lnSpc>
            </a:pPr>
            <a:r>
              <a:rPr b="1" sz="1275" i="0" u="none">
                <a:solidFill>
                  <a:srgbClr val="475569"/>
                </a:solidFill>
                <a:latin typeface="Inter"/>
              </a:rPr>
              <a:t>China:</a:t>
            </a:r>
            <a:r>
              <a:rPr b="0" sz="1275" i="0" u="none">
                <a:solidFill>
                  <a:srgbClr val="475569"/>
                </a:solidFill>
                <a:latin typeface="Inter"/>
              </a:rPr>
              <a:t> Operates a large-scale, multi-tiered framework ("Regular Class Integration" as main body, Special Schools as backbone, Home Teaching as supplement). Serves 435,800 students with special needs under strong central direction, yet regional variations persist.</a:t>
            </a:r>
          </a:p>
        </p:txBody>
      </p:sp>
      <p:sp>
        <p:nvSpPr>
          <p:cNvPr id="7" name="TextBox 6"/>
          <p:cNvSpPr txBox="1"/>
          <p:nvPr/>
        </p:nvSpPr>
        <p:spPr>
          <a:xfrm>
            <a:off x="6600825" y="3035051"/>
            <a:ext cx="4980622" cy="228600"/>
          </a:xfrm>
          <a:prstGeom prst="rect">
            <a:avLst/>
          </a:prstGeom>
          <a:noFill/>
        </p:spPr>
        <p:txBody>
          <a:bodyPr wrap="square" lIns="0" rIns="0" tIns="0" bIns="0" anchor="t">
            <a:spAutoFit/>
          </a:bodyPr>
          <a:lstStyle/>
          <a:p>
            <a:pPr algn="l">
              <a:lnSpc>
                <a:spcPts val="1800"/>
              </a:lnSpc>
            </a:pPr>
            <a:r>
              <a:rPr b="0" sz="1500" i="0" u="none">
                <a:solidFill>
                  <a:srgbClr val="0EA5E9"/>
                </a:solidFill>
                <a:latin typeface="Poppins SemiBold"/>
              </a:rPr>
              <a:t>Regional &amp; Centralized Model</a:t>
            </a:r>
          </a:p>
        </p:txBody>
      </p:sp>
      <p:sp>
        <p:nvSpPr>
          <p:cNvPr id="8" name="TextBox 7"/>
          <p:cNvSpPr txBox="1"/>
          <p:nvPr/>
        </p:nvSpPr>
        <p:spPr>
          <a:xfrm>
            <a:off x="6600825" y="3358901"/>
            <a:ext cx="4743450" cy="1214437"/>
          </a:xfrm>
          <a:prstGeom prst="rect">
            <a:avLst/>
          </a:prstGeom>
          <a:noFill/>
        </p:spPr>
        <p:txBody>
          <a:bodyPr wrap="square" lIns="0" rIns="0" tIns="0" bIns="0" anchor="t">
            <a:spAutoFit/>
          </a:bodyPr>
          <a:lstStyle/>
          <a:p>
            <a:pPr algn="l">
              <a:lnSpc>
                <a:spcPts val="1912"/>
              </a:lnSpc>
            </a:pPr>
            <a:r>
              <a:rPr b="1" sz="1275" i="0" u="none">
                <a:solidFill>
                  <a:srgbClr val="475569"/>
                </a:solidFill>
                <a:latin typeface="Inter"/>
              </a:rPr>
              <a:t>Brunei:</a:t>
            </a:r>
            <a:r>
              <a:rPr b="0" sz="1275" i="0" u="none">
                <a:solidFill>
                  <a:srgbClr val="475569"/>
                </a:solidFill>
                <a:latin typeface="Inter"/>
              </a:rPr>
              <a:t> Operates a highly centralized model under the SPN21 framework and MoE AScEND. Capitalizes on standard Malay linguistic synergy with Malaysia and Indonesia (MABBIM) to build low-cost, high-adaptability regional SEN resource networks.</a:t>
            </a:r>
          </a:p>
        </p:txBody>
      </p:sp>
      <p:sp>
        <p:nvSpPr>
          <p:cNvPr id="9" name="TextBox 8"/>
          <p:cNvSpPr txBox="1"/>
          <p:nvPr/>
        </p:nvSpPr>
        <p:spPr>
          <a:xfrm>
            <a:off x="571500" y="476250"/>
            <a:ext cx="11601450" cy="417165"/>
          </a:xfrm>
          <a:prstGeom prst="rect">
            <a:avLst/>
          </a:prstGeom>
          <a:noFill/>
        </p:spPr>
        <p:txBody>
          <a:bodyPr wrap="square" lIns="0" rIns="0" tIns="0" bIns="0" anchor="t">
            <a:spAutoFit/>
          </a:bodyPr>
          <a:lstStyle/>
          <a:p>
            <a:pPr algn="l">
              <a:lnSpc>
                <a:spcPts val="3060"/>
              </a:lnSpc>
            </a:pPr>
            <a:r>
              <a:rPr b="1" sz="2550" i="0" u="none">
                <a:solidFill>
                  <a:srgbClr val="0F172A"/>
                </a:solidFill>
                <a:latin typeface="Poppins"/>
              </a:rPr>
              <a:t>Executive Summary &amp; Research Scope</a:t>
            </a:r>
          </a:p>
        </p:txBody>
      </p:sp>
      <p:sp>
        <p:nvSpPr>
          <p:cNvPr id="10" name="Rectangle 9"/>
          <p:cNvSpPr/>
          <p:nvPr/>
        </p:nvSpPr>
        <p:spPr>
          <a:xfrm>
            <a:off x="571500" y="960090"/>
            <a:ext cx="11049000" cy="28575"/>
          </a:xfrm>
          <a:prstGeom prst="rect">
            <a:avLst/>
          </a:prstGeom>
          <a:solidFill>
            <a:srgbClr val="0EA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6286500" y="1994445"/>
            <a:ext cx="5334000" cy="3619500"/>
          </a:xfrm>
          <a:prstGeom prst="rect">
            <a:avLst/>
          </a:prstGeom>
        </p:spPr>
      </p:pic>
      <p:pic>
        <p:nvPicPr>
          <p:cNvPr id="4" name="Picture 3" descr="image.png"/>
          <p:cNvPicPr>
            <a:picLocks noChangeAspect="1"/>
          </p:cNvPicPr>
          <p:nvPr/>
        </p:nvPicPr>
        <p:blipFill>
          <a:blip r:embed="rId4"/>
          <a:stretch>
            <a:fillRect/>
          </a:stretch>
        </p:blipFill>
        <p:spPr>
          <a:xfrm>
            <a:off x="6286500" y="1994445"/>
            <a:ext cx="5334000" cy="3619500"/>
          </a:xfrm>
          <a:prstGeom prst="rect">
            <a:avLst/>
          </a:prstGeom>
        </p:spPr>
      </p:pic>
      <p:sp>
        <p:nvSpPr>
          <p:cNvPr id="5" name="TextBox 4"/>
          <p:cNvSpPr txBox="1"/>
          <p:nvPr/>
        </p:nvSpPr>
        <p:spPr>
          <a:xfrm>
            <a:off x="904875" y="1994445"/>
            <a:ext cx="5000625" cy="707231"/>
          </a:xfrm>
          <a:prstGeom prst="rect">
            <a:avLst/>
          </a:prstGeom>
          <a:noFill/>
        </p:spPr>
        <p:txBody>
          <a:bodyPr wrap="square" lIns="0" rIns="0" tIns="0" bIns="0" anchor="t">
            <a:spAutoFit/>
          </a:bodyPr>
          <a:lstStyle/>
          <a:p>
            <a:pPr algn="l">
              <a:lnSpc>
                <a:spcPts val="1856"/>
              </a:lnSpc>
            </a:pPr>
            <a:r>
              <a:rPr b="1" sz="1237" i="0" u="none">
                <a:solidFill>
                  <a:srgbClr val="0F172A"/>
                </a:solidFill>
                <a:latin typeface="Inter"/>
              </a:rPr>
              <a:t>Government (MoE, CDPF, NHC):</a:t>
            </a:r>
            <a:r>
              <a:rPr b="0" sz="1237" i="0" u="none">
                <a:solidFill>
                  <a:srgbClr val="334155"/>
                </a:solidFill>
                <a:latin typeface="Inter"/>
              </a:rPr>
              <a:t> Directs top-level 14th 5-Year SEN Plans, funding, resource rooms, and medical-educational integration.</a:t>
            </a:r>
          </a:p>
        </p:txBody>
      </p:sp>
      <p:sp>
        <p:nvSpPr>
          <p:cNvPr id="6" name="TextBox 5"/>
          <p:cNvSpPr txBox="1"/>
          <p:nvPr/>
        </p:nvSpPr>
        <p:spPr>
          <a:xfrm>
            <a:off x="904875" y="2854076"/>
            <a:ext cx="5000625" cy="707231"/>
          </a:xfrm>
          <a:prstGeom prst="rect">
            <a:avLst/>
          </a:prstGeom>
          <a:noFill/>
        </p:spPr>
        <p:txBody>
          <a:bodyPr wrap="square" lIns="0" rIns="0" tIns="0" bIns="0" anchor="t">
            <a:spAutoFit/>
          </a:bodyPr>
          <a:lstStyle/>
          <a:p>
            <a:pPr algn="l">
              <a:lnSpc>
                <a:spcPts val="1856"/>
              </a:lnSpc>
            </a:pPr>
            <a:r>
              <a:rPr b="1" sz="1237" i="0" u="none">
                <a:solidFill>
                  <a:srgbClr val="0F172A"/>
                </a:solidFill>
                <a:latin typeface="Inter"/>
              </a:rPr>
              <a:t>Schools &amp; Resource Teachers:</a:t>
            </a:r>
            <a:r>
              <a:rPr b="0" sz="1237" i="0" u="none">
                <a:solidFill>
                  <a:srgbClr val="334155"/>
                </a:solidFill>
                <a:latin typeface="Inter"/>
              </a:rPr>
              <a:t> Mainstream schools set up resource rooms for VI, HI, ID, and ASD students, supported by specialized special ed schools.</a:t>
            </a:r>
          </a:p>
        </p:txBody>
      </p:sp>
      <p:sp>
        <p:nvSpPr>
          <p:cNvPr id="7" name="TextBox 6"/>
          <p:cNvSpPr txBox="1"/>
          <p:nvPr/>
        </p:nvSpPr>
        <p:spPr>
          <a:xfrm>
            <a:off x="904875" y="3713708"/>
            <a:ext cx="5000625" cy="471487"/>
          </a:xfrm>
          <a:prstGeom prst="rect">
            <a:avLst/>
          </a:prstGeom>
          <a:noFill/>
        </p:spPr>
        <p:txBody>
          <a:bodyPr wrap="square" lIns="0" rIns="0" tIns="0" bIns="0" anchor="t">
            <a:spAutoFit/>
          </a:bodyPr>
          <a:lstStyle/>
          <a:p>
            <a:pPr algn="l">
              <a:lnSpc>
                <a:spcPts val="1856"/>
              </a:lnSpc>
            </a:pPr>
            <a:r>
              <a:rPr b="1" sz="1237" i="0" u="none">
                <a:solidFill>
                  <a:srgbClr val="0F172A"/>
                </a:solidFill>
                <a:latin typeface="Inter"/>
              </a:rPr>
              <a:t>Universities &amp; Research:</a:t>
            </a:r>
            <a:r>
              <a:rPr b="0" sz="1237" i="0" u="none">
                <a:solidFill>
                  <a:srgbClr val="334155"/>
                </a:solidFill>
                <a:latin typeface="Inter"/>
              </a:rPr>
              <a:t> Institutions like ECNU and NJSEU drive AI-assistive tool development and empirical pedagogical research.</a:t>
            </a:r>
          </a:p>
        </p:txBody>
      </p:sp>
      <p:sp>
        <p:nvSpPr>
          <p:cNvPr id="8" name="TextBox 7"/>
          <p:cNvSpPr txBox="1"/>
          <p:nvPr/>
        </p:nvSpPr>
        <p:spPr>
          <a:xfrm>
            <a:off x="904875" y="4337595"/>
            <a:ext cx="5000625" cy="707231"/>
          </a:xfrm>
          <a:prstGeom prst="rect">
            <a:avLst/>
          </a:prstGeom>
          <a:noFill/>
        </p:spPr>
        <p:txBody>
          <a:bodyPr wrap="square" lIns="0" rIns="0" tIns="0" bIns="0" anchor="t">
            <a:spAutoFit/>
          </a:bodyPr>
          <a:lstStyle/>
          <a:p>
            <a:pPr algn="l">
              <a:lnSpc>
                <a:spcPts val="1856"/>
              </a:lnSpc>
            </a:pPr>
            <a:r>
              <a:rPr b="1" sz="1237" i="0" u="none">
                <a:solidFill>
                  <a:srgbClr val="0F172A"/>
                </a:solidFill>
                <a:latin typeface="Inter"/>
              </a:rPr>
              <a:t>NGOs &amp; Health System:</a:t>
            </a:r>
            <a:r>
              <a:rPr b="0" sz="1237" i="0" u="none">
                <a:solidFill>
                  <a:srgbClr val="334155"/>
                </a:solidFill>
                <a:latin typeface="Inter"/>
              </a:rPr>
              <a:t> Provide early childhood intervention and ASD training; hospitals handle medical screening and diagnostic evaluations.</a:t>
            </a:r>
          </a:p>
        </p:txBody>
      </p:sp>
      <p:pic>
        <p:nvPicPr>
          <p:cNvPr id="9" name="Picture 8" descr="image.png"/>
          <p:cNvPicPr>
            <a:picLocks noChangeAspect="1"/>
          </p:cNvPicPr>
          <p:nvPr/>
        </p:nvPicPr>
        <p:blipFill>
          <a:blip r:embed="rId5"/>
          <a:stretch>
            <a:fillRect/>
          </a:stretch>
        </p:blipFill>
        <p:spPr>
          <a:xfrm>
            <a:off x="571500" y="2018258"/>
            <a:ext cx="171450" cy="180975"/>
          </a:xfrm>
          <a:prstGeom prst="rect">
            <a:avLst/>
          </a:prstGeom>
        </p:spPr>
      </p:pic>
      <p:pic>
        <p:nvPicPr>
          <p:cNvPr id="10" name="Picture 9" descr="image.png"/>
          <p:cNvPicPr>
            <a:picLocks noChangeAspect="1"/>
          </p:cNvPicPr>
          <p:nvPr/>
        </p:nvPicPr>
        <p:blipFill>
          <a:blip r:embed="rId6"/>
          <a:stretch>
            <a:fillRect/>
          </a:stretch>
        </p:blipFill>
        <p:spPr>
          <a:xfrm>
            <a:off x="571500" y="2877889"/>
            <a:ext cx="219075" cy="180975"/>
          </a:xfrm>
          <a:prstGeom prst="rect">
            <a:avLst/>
          </a:prstGeom>
        </p:spPr>
      </p:pic>
      <p:pic>
        <p:nvPicPr>
          <p:cNvPr id="11" name="Picture 10" descr="image.png"/>
          <p:cNvPicPr>
            <a:picLocks noChangeAspect="1"/>
          </p:cNvPicPr>
          <p:nvPr/>
        </p:nvPicPr>
        <p:blipFill>
          <a:blip r:embed="rId7"/>
          <a:stretch>
            <a:fillRect/>
          </a:stretch>
        </p:blipFill>
        <p:spPr>
          <a:xfrm>
            <a:off x="571500" y="3737520"/>
            <a:ext cx="219075" cy="180975"/>
          </a:xfrm>
          <a:prstGeom prst="rect">
            <a:avLst/>
          </a:prstGeom>
        </p:spPr>
      </p:pic>
      <p:pic>
        <p:nvPicPr>
          <p:cNvPr id="12" name="Picture 11" descr="image.png"/>
          <p:cNvPicPr>
            <a:picLocks noChangeAspect="1"/>
          </p:cNvPicPr>
          <p:nvPr/>
        </p:nvPicPr>
        <p:blipFill>
          <a:blip r:embed="rId8"/>
          <a:stretch>
            <a:fillRect/>
          </a:stretch>
        </p:blipFill>
        <p:spPr>
          <a:xfrm>
            <a:off x="571500" y="4361408"/>
            <a:ext cx="219075" cy="180975"/>
          </a:xfrm>
          <a:prstGeom prst="rect">
            <a:avLst/>
          </a:prstGeom>
        </p:spPr>
      </p:pic>
      <p:sp>
        <p:nvSpPr>
          <p:cNvPr id="13" name="TextBox 12"/>
          <p:cNvSpPr txBox="1"/>
          <p:nvPr/>
        </p:nvSpPr>
        <p:spPr>
          <a:xfrm>
            <a:off x="571500" y="476250"/>
            <a:ext cx="11601450" cy="417165"/>
          </a:xfrm>
          <a:prstGeom prst="rect">
            <a:avLst/>
          </a:prstGeom>
          <a:noFill/>
        </p:spPr>
        <p:txBody>
          <a:bodyPr wrap="square" lIns="0" rIns="0" tIns="0" bIns="0" anchor="t">
            <a:spAutoFit/>
          </a:bodyPr>
          <a:lstStyle/>
          <a:p>
            <a:pPr algn="l">
              <a:lnSpc>
                <a:spcPts val="3060"/>
              </a:lnSpc>
            </a:pPr>
            <a:r>
              <a:rPr b="1" sz="2550" i="0" u="none">
                <a:solidFill>
                  <a:srgbClr val="0F172A"/>
                </a:solidFill>
                <a:latin typeface="Poppins"/>
              </a:rPr>
              <a:t>China: Multi-Stakeholder Roles</a:t>
            </a:r>
          </a:p>
        </p:txBody>
      </p:sp>
      <p:sp>
        <p:nvSpPr>
          <p:cNvPr id="14" name="Rectangle 13"/>
          <p:cNvSpPr/>
          <p:nvPr/>
        </p:nvSpPr>
        <p:spPr>
          <a:xfrm>
            <a:off x="571500" y="960090"/>
            <a:ext cx="11049000" cy="28575"/>
          </a:xfrm>
          <a:prstGeom prst="rect">
            <a:avLst/>
          </a:prstGeom>
          <a:solidFill>
            <a:srgbClr val="0EA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571500" y="476250"/>
            <a:ext cx="5800725" cy="417165"/>
          </a:xfrm>
          <a:prstGeom prst="rect">
            <a:avLst/>
          </a:prstGeom>
          <a:noFill/>
        </p:spPr>
        <p:txBody>
          <a:bodyPr wrap="square" lIns="0" rIns="0" tIns="0" bIns="0" anchor="t">
            <a:spAutoFit/>
          </a:bodyPr>
          <a:lstStyle/>
          <a:p>
            <a:pPr algn="l">
              <a:lnSpc>
                <a:spcPts val="3060"/>
              </a:lnSpc>
            </a:pPr>
            <a:r>
              <a:rPr b="1" sz="2550" i="0" u="none">
                <a:solidFill>
                  <a:srgbClr val="0F172A"/>
                </a:solidFill>
                <a:latin typeface="Poppins"/>
              </a:rPr>
              <a:t>Brunei: Centralized Framework</a:t>
            </a:r>
          </a:p>
        </p:txBody>
      </p:sp>
      <p:sp>
        <p:nvSpPr>
          <p:cNvPr id="4" name="Rectangle 3"/>
          <p:cNvSpPr/>
          <p:nvPr/>
        </p:nvSpPr>
        <p:spPr>
          <a:xfrm>
            <a:off x="571500" y="960090"/>
            <a:ext cx="5524500" cy="28575"/>
          </a:xfrm>
          <a:prstGeom prst="rect">
            <a:avLst/>
          </a:prstGeom>
          <a:solidFill>
            <a:srgbClr val="0EA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image.png"/>
          <p:cNvPicPr>
            <a:picLocks noChangeAspect="1"/>
          </p:cNvPicPr>
          <p:nvPr/>
        </p:nvPicPr>
        <p:blipFill>
          <a:blip r:embed="rId3"/>
          <a:stretch>
            <a:fillRect/>
          </a:stretch>
        </p:blipFill>
        <p:spPr>
          <a:xfrm>
            <a:off x="6096000" y="0"/>
            <a:ext cx="6096000" cy="6858000"/>
          </a:xfrm>
          <a:prstGeom prst="rect">
            <a:avLst/>
          </a:prstGeom>
        </p:spPr>
      </p:pic>
      <p:sp>
        <p:nvSpPr>
          <p:cNvPr id="6" name="TextBox 5"/>
          <p:cNvSpPr txBox="1"/>
          <p:nvPr/>
        </p:nvSpPr>
        <p:spPr>
          <a:xfrm>
            <a:off x="571500" y="2830859"/>
            <a:ext cx="5800725" cy="251370"/>
          </a:xfrm>
          <a:prstGeom prst="rect">
            <a:avLst/>
          </a:prstGeom>
          <a:noFill/>
        </p:spPr>
        <p:txBody>
          <a:bodyPr wrap="square" lIns="0" rIns="0" tIns="0" bIns="0" anchor="t">
            <a:spAutoFit/>
          </a:bodyPr>
          <a:lstStyle/>
          <a:p>
            <a:pPr algn="l">
              <a:lnSpc>
                <a:spcPts val="1979"/>
              </a:lnSpc>
            </a:pPr>
            <a:r>
              <a:rPr b="0" sz="1650" i="0" u="none">
                <a:solidFill>
                  <a:srgbClr val="0F172A"/>
                </a:solidFill>
                <a:latin typeface="Poppins SemiBold"/>
              </a:rPr>
              <a:t>MoE AScEND Core Leadership</a:t>
            </a:r>
          </a:p>
        </p:txBody>
      </p:sp>
      <p:sp>
        <p:nvSpPr>
          <p:cNvPr id="7" name="TextBox 6"/>
          <p:cNvSpPr txBox="1"/>
          <p:nvPr/>
        </p:nvSpPr>
        <p:spPr>
          <a:xfrm>
            <a:off x="571500" y="3291780"/>
            <a:ext cx="5524500" cy="685800"/>
          </a:xfrm>
          <a:prstGeom prst="rect">
            <a:avLst/>
          </a:prstGeom>
          <a:noFill/>
        </p:spPr>
        <p:txBody>
          <a:bodyPr wrap="square" lIns="0" rIns="0" tIns="0" bIns="0" anchor="t">
            <a:spAutoFit/>
          </a:bodyPr>
          <a:lstStyle/>
          <a:p>
            <a:pPr algn="l">
              <a:lnSpc>
                <a:spcPts val="1800"/>
              </a:lnSpc>
            </a:pPr>
            <a:r>
              <a:rPr b="0" sz="1200" i="0" u="none">
                <a:solidFill>
                  <a:srgbClr val="475569"/>
                </a:solidFill>
                <a:latin typeface="Inter"/>
              </a:rPr>
              <a:t>The Special Education Department (AScEND) manages all public school SEN provisions, establishing SENSE (Support Teachers) and SENA (Learning Support Assistants) across 87 Learning Support Centers.</a:t>
            </a:r>
          </a:p>
        </p:txBody>
      </p:sp>
      <p:sp>
        <p:nvSpPr>
          <p:cNvPr id="8" name="TextBox 7"/>
          <p:cNvSpPr txBox="1"/>
          <p:nvPr/>
        </p:nvSpPr>
        <p:spPr>
          <a:xfrm>
            <a:off x="571500" y="4091880"/>
            <a:ext cx="5524500" cy="685800"/>
          </a:xfrm>
          <a:prstGeom prst="rect">
            <a:avLst/>
          </a:prstGeom>
          <a:noFill/>
        </p:spPr>
        <p:txBody>
          <a:bodyPr wrap="square" lIns="0" rIns="0" tIns="0" bIns="0" anchor="t">
            <a:spAutoFit/>
          </a:bodyPr>
          <a:lstStyle/>
          <a:p>
            <a:pPr algn="l">
              <a:lnSpc>
                <a:spcPts val="1800"/>
              </a:lnSpc>
            </a:pPr>
            <a:r>
              <a:rPr b="0" sz="1200" i="0" u="none">
                <a:solidFill>
                  <a:srgbClr val="475569"/>
                </a:solidFill>
                <a:latin typeface="Inter"/>
              </a:rPr>
              <a:t>Brunei uses a localized "Priority Levels" framework assessing 5 support domains. Severe disabilities are primarily supported by dedicated NGOs like Pusat Ehsan (Sinaran Pelangi Foundation).</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2271861"/>
            <a:ext cx="11049000" cy="3064668"/>
          </a:xfrm>
          <a:prstGeom prst="rect">
            <a:avLst/>
          </a:prstGeom>
        </p:spPr>
      </p:pic>
      <p:graphicFrame>
        <p:nvGraphicFramePr>
          <p:cNvPr id="4" name="Table 3"/>
          <p:cNvGraphicFramePr>
            <a:graphicFrameLocks noGrp="1"/>
          </p:cNvGraphicFramePr>
          <p:nvPr/>
        </p:nvGraphicFramePr>
        <p:xfrm>
          <a:off x="581025" y="2281386"/>
          <a:ext cx="11029948" cy="3045618"/>
        </p:xfrm>
        <a:graphic>
          <a:graphicData uri="http://schemas.openxmlformats.org/drawingml/2006/table">
            <a:tbl>
              <a:tblPr firstRow="1" bandRow="1">
                <a:tableStyleId>{5C22544A-7EE6-4342-B048-85BDC9FD1C3A}</a:tableStyleId>
                <a:lnL>
                  <a:noFill/>
                </a:lnL>
                <a:lnR>
                  <a:noFill/>
                </a:lnR>
                <a:lnT>
                  <a:noFill/>
                </a:lnT>
                <a:lnB>
                  <a:noFill/>
                </a:lnB>
                <a:lnV>
                  <a:noFill/>
                </a:lnV>
                <a:lnH>
                  <a:noFill/>
                </a:lnH>
              </a:tblPr>
              <a:tblGrid>
                <a:gridCol w="1896367"/>
                <a:gridCol w="4613820"/>
                <a:gridCol w="4519761"/>
              </a:tblGrid>
              <a:tr h="609123">
                <a:tc>
                  <a:txBody>
                    <a:bodyPr/>
                    <a:lstStyle/>
                    <a:p>
                      <a:pPr algn="l"/>
                      <a:r>
                        <a:rPr b="0" sz="1087" i="0" u="none">
                          <a:solidFill>
                            <a:srgbClr val="FFFFFF"/>
                          </a:solidFill>
                          <a:latin typeface="Poppins SemiBold"/>
                        </a:rPr>
                        <a:t>Workflow Stage</a:t>
                      </a:r>
                    </a:p>
                  </a:txBody>
                  <a:tcPr anchor="ctr" marL="63500" marR="63500" marT="25400" marB="25400">
                    <a:lnL>
                      <a:noFill/>
                    </a:lnL>
                    <a:lnR>
                      <a:noFill/>
                    </a:lnR>
                    <a:lnT>
                      <a:noFill/>
                    </a:lnT>
                    <a:lnB>
                      <a:noFill/>
                    </a:lnB>
                    <a:solidFill>
                      <a:srgbClr val="0F172A"/>
                    </a:solidFill>
                  </a:tcPr>
                </a:tc>
                <a:tc>
                  <a:txBody>
                    <a:bodyPr/>
                    <a:lstStyle/>
                    <a:p>
                      <a:pPr algn="l"/>
                      <a:r>
                        <a:rPr b="0" sz="1087" i="0" u="none">
                          <a:solidFill>
                            <a:srgbClr val="FFFFFF"/>
                          </a:solidFill>
                          <a:latin typeface="Poppins SemiBold"/>
                        </a:rPr>
                        <a:t>China Systemic Practice</a:t>
                      </a:r>
                    </a:p>
                  </a:txBody>
                  <a:tcPr anchor="ctr" marL="63500" marR="63500" marT="25400" marB="25400">
                    <a:lnL>
                      <a:noFill/>
                    </a:lnL>
                    <a:lnR>
                      <a:noFill/>
                    </a:lnR>
                    <a:lnT>
                      <a:noFill/>
                    </a:lnT>
                    <a:lnB>
                      <a:noFill/>
                    </a:lnB>
                    <a:solidFill>
                      <a:srgbClr val="0F172A"/>
                    </a:solidFill>
                  </a:tcPr>
                </a:tc>
                <a:tc>
                  <a:txBody>
                    <a:bodyPr/>
                    <a:lstStyle/>
                    <a:p>
                      <a:pPr algn="l"/>
                      <a:r>
                        <a:rPr b="0" sz="1087" i="0" u="none">
                          <a:solidFill>
                            <a:srgbClr val="FFFFFF"/>
                          </a:solidFill>
                          <a:latin typeface="Poppins SemiBold"/>
                        </a:rPr>
                        <a:t>Brunei Systemic Practice</a:t>
                      </a:r>
                    </a:p>
                  </a:txBody>
                  <a:tcPr anchor="ctr" marL="63500" marR="63500" marT="25400" marB="25400">
                    <a:lnL>
                      <a:noFill/>
                    </a:lnL>
                    <a:lnR>
                      <a:noFill/>
                    </a:lnR>
                    <a:lnT>
                      <a:noFill/>
                    </a:lnT>
                    <a:lnB>
                      <a:noFill/>
                    </a:lnB>
                    <a:solidFill>
                      <a:srgbClr val="0F172A"/>
                    </a:solidFill>
                  </a:tcPr>
                </a:tc>
              </a:tr>
              <a:tr h="609123">
                <a:tc>
                  <a:txBody>
                    <a:bodyPr/>
                    <a:lstStyle/>
                    <a:p>
                      <a:pPr algn="l"/>
                      <a:r>
                        <a:rPr b="1" sz="1087" i="0" u="none">
                          <a:solidFill>
                            <a:srgbClr val="334155"/>
                          </a:solidFill>
                          <a:latin typeface="Inter"/>
                        </a:rPr>
                        <a:t>Screening &amp; Identification</a:t>
                      </a:r>
                    </a:p>
                  </a:txBody>
                  <a:tcPr anchor="ctr" marL="63500" marR="63500" marT="25400" marB="25400">
                    <a:lnL>
                      <a:noFill/>
                    </a:lnL>
                    <a:lnR>
                      <a:noFill/>
                    </a:lnR>
                    <a:lnT>
                      <a:noFill/>
                    </a:lnT>
                    <a:lnB>
                      <a:noFill/>
                    </a:lnB>
                    <a:noFill/>
                  </a:tcPr>
                </a:tc>
                <a:tc>
                  <a:txBody>
                    <a:bodyPr/>
                    <a:lstStyle/>
                    <a:p>
                      <a:pPr algn="l"/>
                      <a:r>
                        <a:rPr b="0" sz="1087" i="0" u="none">
                          <a:solidFill>
                            <a:srgbClr val="334155"/>
                          </a:solidFill>
                          <a:latin typeface="Inter"/>
                        </a:rPr>
                        <a:t>0–6 Health screening; School health checks; Hospital medical diagnosis.</a:t>
                      </a:r>
                    </a:p>
                  </a:txBody>
                  <a:tcPr anchor="ctr" marL="63500" marR="63500" marT="25400" marB="25400">
                    <a:lnL>
                      <a:noFill/>
                    </a:lnL>
                    <a:lnR>
                      <a:noFill/>
                    </a:lnR>
                    <a:lnT>
                      <a:noFill/>
                    </a:lnT>
                    <a:lnB>
                      <a:noFill/>
                    </a:lnB>
                    <a:noFill/>
                  </a:tcPr>
                </a:tc>
                <a:tc>
                  <a:txBody>
                    <a:bodyPr/>
                    <a:lstStyle/>
                    <a:p>
                      <a:pPr algn="l"/>
                      <a:r>
                        <a:rPr b="0" sz="1087" i="0" u="none">
                          <a:solidFill>
                            <a:srgbClr val="334155"/>
                          </a:solidFill>
                          <a:latin typeface="Inter"/>
                        </a:rPr>
                        <a:t>RIPAS Hospital POVS vision screening; Preschool teacher referral logs.</a:t>
                      </a:r>
                    </a:p>
                  </a:txBody>
                  <a:tcPr anchor="ctr" marL="63500" marR="63500" marT="25400" marB="25400">
                    <a:lnL>
                      <a:noFill/>
                    </a:lnL>
                    <a:lnR>
                      <a:noFill/>
                    </a:lnR>
                    <a:lnT>
                      <a:noFill/>
                    </a:lnT>
                    <a:lnB>
                      <a:noFill/>
                    </a:lnB>
                    <a:noFill/>
                  </a:tcPr>
                </a:tc>
              </a:tr>
              <a:tr h="609123">
                <a:tc>
                  <a:txBody>
                    <a:bodyPr/>
                    <a:lstStyle/>
                    <a:p>
                      <a:pPr algn="l"/>
                      <a:r>
                        <a:rPr b="1" sz="1087" i="0" u="none">
                          <a:solidFill>
                            <a:srgbClr val="334155"/>
                          </a:solidFill>
                          <a:latin typeface="Inter"/>
                        </a:rPr>
                        <a:t>Assessment &amp; Evaluation</a:t>
                      </a:r>
                    </a:p>
                  </a:txBody>
                  <a:tcPr anchor="ctr" marL="63500" marR="63500" marT="25400" marB="25400">
                    <a:lnL>
                      <a:noFill/>
                    </a:lnL>
                    <a:lnR>
                      <a:noFill/>
                    </a:lnR>
                    <a:lnT>
                      <a:noFill/>
                    </a:lnT>
                    <a:lnB>
                      <a:noFill/>
                    </a:lnB>
                    <a:solidFill>
                      <a:srgbClr val="F8FAFC"/>
                    </a:solidFill>
                  </a:tcPr>
                </a:tc>
                <a:tc>
                  <a:txBody>
                    <a:bodyPr/>
                    <a:lstStyle/>
                    <a:p>
                      <a:pPr algn="l"/>
                      <a:r>
                        <a:rPr b="0" sz="1087" i="0" u="none">
                          <a:solidFill>
                            <a:srgbClr val="334155"/>
                          </a:solidFill>
                          <a:latin typeface="Inter"/>
                        </a:rPr>
                        <a:t>Educational Expert Committees evaluate medical diagnosis &amp; school readiness.</a:t>
                      </a:r>
                    </a:p>
                  </a:txBody>
                  <a:tcPr anchor="ctr" marL="63500" marR="63500" marT="25400" marB="25400">
                    <a:lnL>
                      <a:noFill/>
                    </a:lnL>
                    <a:lnR>
                      <a:noFill/>
                    </a:lnR>
                    <a:lnT>
                      <a:noFill/>
                    </a:lnT>
                    <a:lnB>
                      <a:noFill/>
                    </a:lnB>
                    <a:solidFill>
                      <a:srgbClr val="F8FAFC"/>
                    </a:solidFill>
                  </a:tcPr>
                </a:tc>
                <a:tc>
                  <a:txBody>
                    <a:bodyPr/>
                    <a:lstStyle/>
                    <a:p>
                      <a:pPr algn="l"/>
                      <a:r>
                        <a:rPr b="0" sz="1087" i="0" u="none">
                          <a:solidFill>
                            <a:srgbClr val="334155"/>
                          </a:solidFill>
                          <a:latin typeface="Inter"/>
                        </a:rPr>
                        <a:t>AScEND 5-tier "Priority Levels" evaluation framework; MABBIM tool reuse.</a:t>
                      </a:r>
                    </a:p>
                  </a:txBody>
                  <a:tcPr anchor="ctr" marL="63500" marR="63500" marT="25400" marB="25400">
                    <a:lnL>
                      <a:noFill/>
                    </a:lnL>
                    <a:lnR>
                      <a:noFill/>
                    </a:lnR>
                    <a:lnT>
                      <a:noFill/>
                    </a:lnT>
                    <a:lnB>
                      <a:noFill/>
                    </a:lnB>
                    <a:solidFill>
                      <a:srgbClr val="F8FAFC"/>
                    </a:solidFill>
                  </a:tcPr>
                </a:tc>
              </a:tr>
              <a:tr h="609123">
                <a:tc>
                  <a:txBody>
                    <a:bodyPr/>
                    <a:lstStyle/>
                    <a:p>
                      <a:pPr algn="l"/>
                      <a:r>
                        <a:rPr b="1" sz="1087" i="0" u="none">
                          <a:solidFill>
                            <a:srgbClr val="334155"/>
                          </a:solidFill>
                          <a:latin typeface="Inter"/>
                        </a:rPr>
                        <a:t>Educational Placement</a:t>
                      </a:r>
                    </a:p>
                  </a:txBody>
                  <a:tcPr anchor="ctr" marL="63500" marR="63500" marT="25400" marB="25400">
                    <a:lnL>
                      <a:noFill/>
                    </a:lnL>
                    <a:lnR>
                      <a:noFill/>
                    </a:lnR>
                    <a:lnT>
                      <a:noFill/>
                    </a:lnT>
                    <a:lnB>
                      <a:noFill/>
                    </a:lnB>
                    <a:noFill/>
                  </a:tcPr>
                </a:tc>
                <a:tc>
                  <a:txBody>
                    <a:bodyPr/>
                    <a:lstStyle/>
                    <a:p>
                      <a:pPr algn="l"/>
                      <a:r>
                        <a:rPr b="0" sz="1087" i="0" u="none">
                          <a:solidFill>
                            <a:srgbClr val="334155"/>
                          </a:solidFill>
                          <a:latin typeface="Inter"/>
                        </a:rPr>
                        <a:t>Tri-pathway: Mainstream class (49.47%), Special School, or Home Delivery.</a:t>
                      </a:r>
                    </a:p>
                  </a:txBody>
                  <a:tcPr anchor="ctr" marL="63500" marR="63500" marT="25400" marB="25400">
                    <a:lnL>
                      <a:noFill/>
                    </a:lnL>
                    <a:lnR>
                      <a:noFill/>
                    </a:lnR>
                    <a:lnT>
                      <a:noFill/>
                    </a:lnT>
                    <a:lnB>
                      <a:noFill/>
                    </a:lnB>
                    <a:noFill/>
                  </a:tcPr>
                </a:tc>
                <a:tc>
                  <a:txBody>
                    <a:bodyPr/>
                    <a:lstStyle/>
                    <a:p>
                      <a:pPr algn="l"/>
                      <a:r>
                        <a:rPr b="0" sz="1087" i="0" u="none">
                          <a:solidFill>
                            <a:srgbClr val="334155"/>
                          </a:solidFill>
                          <a:latin typeface="Inter"/>
                        </a:rPr>
                        <a:t>Mainstream inclusion (majority), 4 Excellence Centers, or NGO Rehab Centers.</a:t>
                      </a:r>
                    </a:p>
                  </a:txBody>
                  <a:tcPr anchor="ctr" marL="63500" marR="63500" marT="25400" marB="25400">
                    <a:lnL>
                      <a:noFill/>
                    </a:lnL>
                    <a:lnR>
                      <a:noFill/>
                    </a:lnR>
                    <a:lnT>
                      <a:noFill/>
                    </a:lnT>
                    <a:lnB>
                      <a:noFill/>
                    </a:lnB>
                    <a:noFill/>
                  </a:tcPr>
                </a:tc>
              </a:tr>
              <a:tr h="609126">
                <a:tc>
                  <a:txBody>
                    <a:bodyPr/>
                    <a:lstStyle/>
                    <a:p>
                      <a:pPr algn="l"/>
                      <a:r>
                        <a:rPr b="1" sz="1087" i="0" u="none">
                          <a:solidFill>
                            <a:srgbClr val="334155"/>
                          </a:solidFill>
                          <a:latin typeface="Inter"/>
                        </a:rPr>
                        <a:t>In-School Support</a:t>
                      </a:r>
                    </a:p>
                  </a:txBody>
                  <a:tcPr anchor="ctr" marL="63500" marR="63500" marT="25400" marB="25400">
                    <a:lnL>
                      <a:noFill/>
                    </a:lnL>
                    <a:lnR>
                      <a:noFill/>
                    </a:lnR>
                    <a:lnT>
                      <a:noFill/>
                    </a:lnT>
                    <a:lnB>
                      <a:noFill/>
                    </a:lnB>
                    <a:solidFill>
                      <a:srgbClr val="F8FAFC"/>
                    </a:solidFill>
                  </a:tcPr>
                </a:tc>
                <a:tc>
                  <a:txBody>
                    <a:bodyPr/>
                    <a:lstStyle/>
                    <a:p>
                      <a:pPr algn="l"/>
                      <a:r>
                        <a:rPr b="0" sz="1087" i="0" u="none">
                          <a:solidFill>
                            <a:srgbClr val="334155"/>
                          </a:solidFill>
                          <a:latin typeface="Inter"/>
                        </a:rPr>
                        <a:t>Resource Room pull-out support; IEP development; Med-Ed combination.</a:t>
                      </a:r>
                    </a:p>
                  </a:txBody>
                  <a:tcPr anchor="ctr" marL="63500" marR="63500" marT="25400" marB="25400">
                    <a:lnL>
                      <a:noFill/>
                    </a:lnL>
                    <a:lnR>
                      <a:noFill/>
                    </a:lnR>
                    <a:lnT>
                      <a:noFill/>
                    </a:lnT>
                    <a:lnB>
                      <a:noFill/>
                    </a:lnB>
                    <a:solidFill>
                      <a:srgbClr val="F8FAFC"/>
                    </a:solidFill>
                  </a:tcPr>
                </a:tc>
                <a:tc>
                  <a:txBody>
                    <a:bodyPr/>
                    <a:lstStyle/>
                    <a:p>
                      <a:pPr algn="l"/>
                      <a:r>
                        <a:rPr b="0" sz="1087" i="0" u="none">
                          <a:solidFill>
                            <a:srgbClr val="334155"/>
                          </a:solidFill>
                          <a:latin typeface="Inter"/>
                        </a:rPr>
                        <a:t>SENA teaching assistants; SENSE itinerant support; Priority level adaptation.</a:t>
                      </a:r>
                    </a:p>
                  </a:txBody>
                  <a:tcPr anchor="ctr" marL="63500" marR="63500" marT="25400" marB="25400">
                    <a:lnL>
                      <a:noFill/>
                    </a:lnL>
                    <a:lnR>
                      <a:noFill/>
                    </a:lnR>
                    <a:lnT>
                      <a:noFill/>
                    </a:lnT>
                    <a:lnB>
                      <a:noFill/>
                    </a:lnB>
                    <a:solidFill>
                      <a:srgbClr val="F8FAFC"/>
                    </a:solidFill>
                  </a:tcPr>
                </a:tc>
              </a:tr>
            </a:tbl>
          </a:graphicData>
        </a:graphic>
      </p:graphicFrame>
      <p:sp>
        <p:nvSpPr>
          <p:cNvPr id="5" name="Rectangle 4"/>
          <p:cNvSpPr/>
          <p:nvPr/>
        </p:nvSpPr>
        <p:spPr>
          <a:xfrm>
            <a:off x="581025" y="3355330"/>
            <a:ext cx="1896367"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2477392" y="3355330"/>
            <a:ext cx="461382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7091213" y="3355330"/>
            <a:ext cx="4519761"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581025" y="4007792"/>
            <a:ext cx="1896367"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2477392" y="4007792"/>
            <a:ext cx="461382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7091213" y="4007792"/>
            <a:ext cx="4519761"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81025" y="4660255"/>
            <a:ext cx="1896367"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2477392" y="4660255"/>
            <a:ext cx="461382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7091213" y="4660255"/>
            <a:ext cx="4519761"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581025" y="5312717"/>
            <a:ext cx="1896367"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2477392" y="5312717"/>
            <a:ext cx="461382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7091213" y="5312717"/>
            <a:ext cx="4519761"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571500" y="476250"/>
            <a:ext cx="11601450" cy="417165"/>
          </a:xfrm>
          <a:prstGeom prst="rect">
            <a:avLst/>
          </a:prstGeom>
          <a:noFill/>
        </p:spPr>
        <p:txBody>
          <a:bodyPr wrap="square" lIns="0" rIns="0" tIns="0" bIns="0" anchor="t">
            <a:spAutoFit/>
          </a:bodyPr>
          <a:lstStyle/>
          <a:p>
            <a:pPr algn="l">
              <a:lnSpc>
                <a:spcPts val="3060"/>
              </a:lnSpc>
            </a:pPr>
            <a:r>
              <a:rPr b="1" sz="2550" i="0" u="none">
                <a:solidFill>
                  <a:srgbClr val="0F172A"/>
                </a:solidFill>
                <a:latin typeface="Poppins"/>
              </a:rPr>
              <a:t>Service Workflow Comparison</a:t>
            </a:r>
          </a:p>
        </p:txBody>
      </p:sp>
      <p:sp>
        <p:nvSpPr>
          <p:cNvPr id="18" name="Rectangle 17"/>
          <p:cNvSpPr/>
          <p:nvPr/>
        </p:nvSpPr>
        <p:spPr>
          <a:xfrm>
            <a:off x="571500" y="960090"/>
            <a:ext cx="11049000" cy="28575"/>
          </a:xfrm>
          <a:prstGeom prst="rect">
            <a:avLst/>
          </a:prstGeom>
          <a:solidFill>
            <a:srgbClr val="0EA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2593181"/>
            <a:ext cx="3524250" cy="2422177"/>
          </a:xfrm>
          <a:prstGeom prst="rect">
            <a:avLst/>
          </a:prstGeom>
        </p:spPr>
      </p:pic>
      <p:pic>
        <p:nvPicPr>
          <p:cNvPr id="4" name="Picture 3" descr="image.png"/>
          <p:cNvPicPr>
            <a:picLocks noChangeAspect="1"/>
          </p:cNvPicPr>
          <p:nvPr/>
        </p:nvPicPr>
        <p:blipFill>
          <a:blip r:embed="rId4"/>
          <a:stretch>
            <a:fillRect/>
          </a:stretch>
        </p:blipFill>
        <p:spPr>
          <a:xfrm>
            <a:off x="4333875" y="2593181"/>
            <a:ext cx="3524250" cy="2422177"/>
          </a:xfrm>
          <a:prstGeom prst="rect">
            <a:avLst/>
          </a:prstGeom>
        </p:spPr>
      </p:pic>
      <p:pic>
        <p:nvPicPr>
          <p:cNvPr id="5" name="Picture 4" descr="image.png"/>
          <p:cNvPicPr>
            <a:picLocks noChangeAspect="1"/>
          </p:cNvPicPr>
          <p:nvPr/>
        </p:nvPicPr>
        <p:blipFill>
          <a:blip r:embed="rId4"/>
          <a:stretch>
            <a:fillRect/>
          </a:stretch>
        </p:blipFill>
        <p:spPr>
          <a:xfrm>
            <a:off x="8096250" y="2593181"/>
            <a:ext cx="3524250" cy="2422177"/>
          </a:xfrm>
          <a:prstGeom prst="rect">
            <a:avLst/>
          </a:prstGeom>
        </p:spPr>
      </p:pic>
      <p:sp>
        <p:nvSpPr>
          <p:cNvPr id="6" name="TextBox 5"/>
          <p:cNvSpPr txBox="1"/>
          <p:nvPr/>
        </p:nvSpPr>
        <p:spPr>
          <a:xfrm>
            <a:off x="771525" y="3383756"/>
            <a:ext cx="3280410" cy="217140"/>
          </a:xfrm>
          <a:prstGeom prst="rect">
            <a:avLst/>
          </a:prstGeom>
          <a:noFill/>
        </p:spPr>
        <p:txBody>
          <a:bodyPr wrap="square" lIns="0" rIns="0" tIns="0" bIns="0" anchor="t">
            <a:spAutoFit/>
          </a:bodyPr>
          <a:lstStyle/>
          <a:p>
            <a:pPr algn="l">
              <a:lnSpc>
                <a:spcPts val="1710"/>
              </a:lnSpc>
            </a:pPr>
            <a:r>
              <a:rPr b="0" sz="1425" i="0" u="none">
                <a:solidFill>
                  <a:srgbClr val="0F172A"/>
                </a:solidFill>
                <a:latin typeface="Poppins SemiBold"/>
              </a:rPr>
              <a:t>Expansion to Quality</a:t>
            </a:r>
          </a:p>
        </p:txBody>
      </p:sp>
      <p:sp>
        <p:nvSpPr>
          <p:cNvPr id="7" name="TextBox 6"/>
          <p:cNvSpPr txBox="1"/>
          <p:nvPr/>
        </p:nvSpPr>
        <p:spPr>
          <a:xfrm>
            <a:off x="771525" y="3696146"/>
            <a:ext cx="3124200" cy="857250"/>
          </a:xfrm>
          <a:prstGeom prst="rect">
            <a:avLst/>
          </a:prstGeom>
          <a:noFill/>
        </p:spPr>
        <p:txBody>
          <a:bodyPr wrap="square" lIns="0" rIns="0" tIns="0" bIns="0" anchor="t">
            <a:spAutoFit/>
          </a:bodyPr>
          <a:lstStyle/>
          <a:p>
            <a:pPr algn="l">
              <a:lnSpc>
                <a:spcPts val="1687"/>
              </a:lnSpc>
            </a:pPr>
            <a:r>
              <a:rPr b="0" sz="1125" i="0" u="none">
                <a:solidFill>
                  <a:srgbClr val="64748B"/>
                </a:solidFill>
                <a:latin typeface="Inter"/>
              </a:rPr>
              <a:t>China shifted from basic access to quality inclusion under the 14th Five-Year Plan, prioritizing standardized resource room construction across all counties.</a:t>
            </a:r>
          </a:p>
        </p:txBody>
      </p:sp>
      <p:sp>
        <p:nvSpPr>
          <p:cNvPr id="8" name="TextBox 7"/>
          <p:cNvSpPr txBox="1"/>
          <p:nvPr/>
        </p:nvSpPr>
        <p:spPr>
          <a:xfrm>
            <a:off x="4533900" y="3383756"/>
            <a:ext cx="3280410" cy="217140"/>
          </a:xfrm>
          <a:prstGeom prst="rect">
            <a:avLst/>
          </a:prstGeom>
          <a:noFill/>
        </p:spPr>
        <p:txBody>
          <a:bodyPr wrap="square" lIns="0" rIns="0" tIns="0" bIns="0" anchor="t">
            <a:spAutoFit/>
          </a:bodyPr>
          <a:lstStyle/>
          <a:p>
            <a:pPr algn="l">
              <a:lnSpc>
                <a:spcPts val="1710"/>
              </a:lnSpc>
            </a:pPr>
            <a:r>
              <a:rPr b="0" sz="1425" i="0" u="none">
                <a:solidFill>
                  <a:srgbClr val="0F172A"/>
                </a:solidFill>
                <a:latin typeface="Poppins SemiBold"/>
              </a:rPr>
              <a:t>ASD &amp; PBS Priority</a:t>
            </a:r>
          </a:p>
        </p:txBody>
      </p:sp>
      <p:sp>
        <p:nvSpPr>
          <p:cNvPr id="9" name="TextBox 8"/>
          <p:cNvSpPr txBox="1"/>
          <p:nvPr/>
        </p:nvSpPr>
        <p:spPr>
          <a:xfrm>
            <a:off x="4533900" y="3696146"/>
            <a:ext cx="3124200" cy="1071562"/>
          </a:xfrm>
          <a:prstGeom prst="rect">
            <a:avLst/>
          </a:prstGeom>
          <a:noFill/>
        </p:spPr>
        <p:txBody>
          <a:bodyPr wrap="square" lIns="0" rIns="0" tIns="0" bIns="0" anchor="t">
            <a:spAutoFit/>
          </a:bodyPr>
          <a:lstStyle/>
          <a:p>
            <a:pPr algn="l">
              <a:lnSpc>
                <a:spcPts val="1687"/>
              </a:lnSpc>
            </a:pPr>
            <a:r>
              <a:rPr b="0" sz="1125" i="0" u="none">
                <a:solidFill>
                  <a:srgbClr val="64748B"/>
                </a:solidFill>
                <a:latin typeface="Inter"/>
              </a:rPr>
              <a:t>Surge in empirical studies on Autism Spectrum Disorder (ASD), Functional Behavior Assessment (FBA), and Positive Behavior Support (PBS) in mainstream settings.</a:t>
            </a:r>
          </a:p>
        </p:txBody>
      </p:sp>
      <p:sp>
        <p:nvSpPr>
          <p:cNvPr id="10" name="TextBox 9"/>
          <p:cNvSpPr txBox="1"/>
          <p:nvPr/>
        </p:nvSpPr>
        <p:spPr>
          <a:xfrm>
            <a:off x="8296275" y="3383756"/>
            <a:ext cx="3280410" cy="217140"/>
          </a:xfrm>
          <a:prstGeom prst="rect">
            <a:avLst/>
          </a:prstGeom>
          <a:noFill/>
        </p:spPr>
        <p:txBody>
          <a:bodyPr wrap="square" lIns="0" rIns="0" tIns="0" bIns="0" anchor="t">
            <a:spAutoFit/>
          </a:bodyPr>
          <a:lstStyle/>
          <a:p>
            <a:pPr algn="l">
              <a:lnSpc>
                <a:spcPts val="1710"/>
              </a:lnSpc>
            </a:pPr>
            <a:r>
              <a:rPr b="0" sz="1425" i="0" u="none">
                <a:solidFill>
                  <a:srgbClr val="0F172A"/>
                </a:solidFill>
                <a:latin typeface="Poppins SemiBold"/>
              </a:rPr>
              <a:t>Early &amp; Regional SEN</a:t>
            </a:r>
          </a:p>
        </p:txBody>
      </p:sp>
      <p:sp>
        <p:nvSpPr>
          <p:cNvPr id="11" name="TextBox 10"/>
          <p:cNvSpPr txBox="1"/>
          <p:nvPr/>
        </p:nvSpPr>
        <p:spPr>
          <a:xfrm>
            <a:off x="8296275" y="3696146"/>
            <a:ext cx="3124200" cy="857250"/>
          </a:xfrm>
          <a:prstGeom prst="rect">
            <a:avLst/>
          </a:prstGeom>
          <a:noFill/>
        </p:spPr>
        <p:txBody>
          <a:bodyPr wrap="square" lIns="0" rIns="0" tIns="0" bIns="0" anchor="t">
            <a:spAutoFit/>
          </a:bodyPr>
          <a:lstStyle/>
          <a:p>
            <a:pPr algn="l">
              <a:lnSpc>
                <a:spcPts val="1687"/>
              </a:lnSpc>
            </a:pPr>
            <a:r>
              <a:rPr b="0" sz="1125" i="0" u="none">
                <a:solidFill>
                  <a:srgbClr val="64748B"/>
                </a:solidFill>
                <a:latin typeface="Inter"/>
              </a:rPr>
              <a:t>Brunei emphasized Early Childhood Inclusive Education (ECIE) while deepening regional ASEAN collaboration for specialized learning resources.</a:t>
            </a:r>
          </a:p>
        </p:txBody>
      </p:sp>
      <p:pic>
        <p:nvPicPr>
          <p:cNvPr id="12" name="Picture 11" descr="image.png"/>
          <p:cNvPicPr>
            <a:picLocks noChangeAspect="1"/>
          </p:cNvPicPr>
          <p:nvPr/>
        </p:nvPicPr>
        <p:blipFill>
          <a:blip r:embed="rId5"/>
          <a:stretch>
            <a:fillRect/>
          </a:stretch>
        </p:blipFill>
        <p:spPr>
          <a:xfrm>
            <a:off x="771525" y="2897981"/>
            <a:ext cx="304800" cy="304800"/>
          </a:xfrm>
          <a:prstGeom prst="rect">
            <a:avLst/>
          </a:prstGeom>
        </p:spPr>
      </p:pic>
      <p:pic>
        <p:nvPicPr>
          <p:cNvPr id="13" name="Picture 12" descr="image.png"/>
          <p:cNvPicPr>
            <a:picLocks noChangeAspect="1"/>
          </p:cNvPicPr>
          <p:nvPr/>
        </p:nvPicPr>
        <p:blipFill>
          <a:blip r:embed="rId6"/>
          <a:stretch>
            <a:fillRect/>
          </a:stretch>
        </p:blipFill>
        <p:spPr>
          <a:xfrm>
            <a:off x="4533900" y="2897981"/>
            <a:ext cx="304800" cy="304800"/>
          </a:xfrm>
          <a:prstGeom prst="rect">
            <a:avLst/>
          </a:prstGeom>
        </p:spPr>
      </p:pic>
      <p:pic>
        <p:nvPicPr>
          <p:cNvPr id="14" name="Picture 13" descr="image.png"/>
          <p:cNvPicPr>
            <a:picLocks noChangeAspect="1"/>
          </p:cNvPicPr>
          <p:nvPr/>
        </p:nvPicPr>
        <p:blipFill>
          <a:blip r:embed="rId7"/>
          <a:stretch>
            <a:fillRect/>
          </a:stretch>
        </p:blipFill>
        <p:spPr>
          <a:xfrm>
            <a:off x="8296275" y="2897981"/>
            <a:ext cx="381000" cy="304800"/>
          </a:xfrm>
          <a:prstGeom prst="rect">
            <a:avLst/>
          </a:prstGeom>
        </p:spPr>
      </p:pic>
      <p:sp>
        <p:nvSpPr>
          <p:cNvPr id="15" name="TextBox 14"/>
          <p:cNvSpPr txBox="1"/>
          <p:nvPr/>
        </p:nvSpPr>
        <p:spPr>
          <a:xfrm>
            <a:off x="571500" y="476250"/>
            <a:ext cx="11601450" cy="417165"/>
          </a:xfrm>
          <a:prstGeom prst="rect">
            <a:avLst/>
          </a:prstGeom>
          <a:noFill/>
        </p:spPr>
        <p:txBody>
          <a:bodyPr wrap="square" lIns="0" rIns="0" tIns="0" bIns="0" anchor="t">
            <a:spAutoFit/>
          </a:bodyPr>
          <a:lstStyle/>
          <a:p>
            <a:pPr algn="l">
              <a:lnSpc>
                <a:spcPts val="3060"/>
              </a:lnSpc>
            </a:pPr>
            <a:r>
              <a:rPr b="1" sz="2550" i="0" u="none">
                <a:solidFill>
                  <a:srgbClr val="0F172A"/>
                </a:solidFill>
                <a:latin typeface="Poppins"/>
              </a:rPr>
              <a:t>5-Year Development Trends (2021–2026)</a:t>
            </a:r>
          </a:p>
        </p:txBody>
      </p:sp>
      <p:sp>
        <p:nvSpPr>
          <p:cNvPr id="16" name="Rectangle 15"/>
          <p:cNvSpPr/>
          <p:nvPr/>
        </p:nvSpPr>
        <p:spPr>
          <a:xfrm>
            <a:off x="571500" y="960090"/>
            <a:ext cx="11049000" cy="28575"/>
          </a:xfrm>
          <a:prstGeom prst="rect">
            <a:avLst/>
          </a:prstGeom>
          <a:solidFill>
            <a:srgbClr val="0EA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2880270"/>
            <a:ext cx="5334000" cy="1847850"/>
          </a:xfrm>
          <a:prstGeom prst="rect">
            <a:avLst/>
          </a:prstGeom>
        </p:spPr>
      </p:pic>
      <p:pic>
        <p:nvPicPr>
          <p:cNvPr id="4" name="Picture 3" descr="image.png"/>
          <p:cNvPicPr>
            <a:picLocks noChangeAspect="1"/>
          </p:cNvPicPr>
          <p:nvPr/>
        </p:nvPicPr>
        <p:blipFill>
          <a:blip r:embed="rId3"/>
          <a:stretch>
            <a:fillRect/>
          </a:stretch>
        </p:blipFill>
        <p:spPr>
          <a:xfrm>
            <a:off x="6286500" y="2880270"/>
            <a:ext cx="5334000" cy="1847850"/>
          </a:xfrm>
          <a:prstGeom prst="rect">
            <a:avLst/>
          </a:prstGeom>
        </p:spPr>
      </p:pic>
      <p:sp>
        <p:nvSpPr>
          <p:cNvPr id="5" name="TextBox 4"/>
          <p:cNvSpPr txBox="1"/>
          <p:nvPr/>
        </p:nvSpPr>
        <p:spPr>
          <a:xfrm>
            <a:off x="885825" y="3156495"/>
            <a:ext cx="4980622" cy="228600"/>
          </a:xfrm>
          <a:prstGeom prst="rect">
            <a:avLst/>
          </a:prstGeom>
          <a:noFill/>
        </p:spPr>
        <p:txBody>
          <a:bodyPr wrap="square" lIns="0" rIns="0" tIns="0" bIns="0" anchor="t">
            <a:spAutoFit/>
          </a:bodyPr>
          <a:lstStyle/>
          <a:p>
            <a:pPr algn="l">
              <a:lnSpc>
                <a:spcPts val="1800"/>
              </a:lnSpc>
            </a:pPr>
            <a:r>
              <a:rPr b="0" sz="1500" i="0" u="none">
                <a:solidFill>
                  <a:srgbClr val="0EA5E9"/>
                </a:solidFill>
                <a:latin typeface="Poppins SemiBold"/>
              </a:rPr>
              <a:t>China: AI &amp; Assistive Innovation</a:t>
            </a:r>
          </a:p>
        </p:txBody>
      </p:sp>
      <p:sp>
        <p:nvSpPr>
          <p:cNvPr id="6" name="TextBox 5"/>
          <p:cNvSpPr txBox="1"/>
          <p:nvPr/>
        </p:nvSpPr>
        <p:spPr>
          <a:xfrm>
            <a:off x="885825" y="3480345"/>
            <a:ext cx="4743450" cy="971550"/>
          </a:xfrm>
          <a:prstGeom prst="rect">
            <a:avLst/>
          </a:prstGeom>
          <a:noFill/>
        </p:spPr>
        <p:txBody>
          <a:bodyPr wrap="square" lIns="0" rIns="0" tIns="0" bIns="0" anchor="t">
            <a:spAutoFit/>
          </a:bodyPr>
          <a:lstStyle/>
          <a:p>
            <a:pPr algn="l">
              <a:lnSpc>
                <a:spcPts val="1912"/>
              </a:lnSpc>
            </a:pPr>
            <a:r>
              <a:rPr b="0" sz="1275" i="0" u="none">
                <a:solidFill>
                  <a:srgbClr val="475569"/>
                </a:solidFill>
                <a:latin typeface="Inter"/>
              </a:rPr>
              <a:t>Development of AI-driven reading tools for visually impaired students (ReadVision), speech synthesis for hearing impairment, VR social training for ASD, and RICE-AI behavioral tracking systems in resource rooms.</a:t>
            </a:r>
          </a:p>
        </p:txBody>
      </p:sp>
      <p:sp>
        <p:nvSpPr>
          <p:cNvPr id="7" name="TextBox 6"/>
          <p:cNvSpPr txBox="1"/>
          <p:nvPr/>
        </p:nvSpPr>
        <p:spPr>
          <a:xfrm>
            <a:off x="6600825" y="3156495"/>
            <a:ext cx="4980622" cy="228600"/>
          </a:xfrm>
          <a:prstGeom prst="rect">
            <a:avLst/>
          </a:prstGeom>
          <a:noFill/>
        </p:spPr>
        <p:txBody>
          <a:bodyPr wrap="square" lIns="0" rIns="0" tIns="0" bIns="0" anchor="t">
            <a:spAutoFit/>
          </a:bodyPr>
          <a:lstStyle/>
          <a:p>
            <a:pPr algn="l">
              <a:lnSpc>
                <a:spcPts val="1800"/>
              </a:lnSpc>
            </a:pPr>
            <a:r>
              <a:rPr b="0" sz="1500" i="0" u="none">
                <a:solidFill>
                  <a:srgbClr val="0EA5E9"/>
                </a:solidFill>
                <a:latin typeface="Poppins SemiBold"/>
              </a:rPr>
              <a:t>Brunei: Smart Digital Hubs</a:t>
            </a:r>
          </a:p>
        </p:txBody>
      </p:sp>
      <p:sp>
        <p:nvSpPr>
          <p:cNvPr id="8" name="TextBox 7"/>
          <p:cNvSpPr txBox="1"/>
          <p:nvPr/>
        </p:nvSpPr>
        <p:spPr>
          <a:xfrm>
            <a:off x="6600825" y="3480345"/>
            <a:ext cx="4743450" cy="971550"/>
          </a:xfrm>
          <a:prstGeom prst="rect">
            <a:avLst/>
          </a:prstGeom>
          <a:noFill/>
        </p:spPr>
        <p:txBody>
          <a:bodyPr wrap="square" lIns="0" rIns="0" tIns="0" bIns="0" anchor="t">
            <a:spAutoFit/>
          </a:bodyPr>
          <a:lstStyle/>
          <a:p>
            <a:pPr algn="l">
              <a:lnSpc>
                <a:spcPts val="1912"/>
              </a:lnSpc>
            </a:pPr>
            <a:r>
              <a:rPr b="0" sz="1275" i="0" u="none">
                <a:solidFill>
                  <a:srgbClr val="475569"/>
                </a:solidFill>
                <a:latin typeface="Inter"/>
              </a:rPr>
              <a:t>Deployment of digital inclusive classrooms supported by MABBIM's regional Malay EdTech platform, delivering digitized multimodal learning materials for learning difficulties and low vision.</a:t>
            </a:r>
          </a:p>
        </p:txBody>
      </p:sp>
      <p:sp>
        <p:nvSpPr>
          <p:cNvPr id="9" name="TextBox 8"/>
          <p:cNvSpPr txBox="1"/>
          <p:nvPr/>
        </p:nvSpPr>
        <p:spPr>
          <a:xfrm>
            <a:off x="571500" y="476250"/>
            <a:ext cx="11601450" cy="417165"/>
          </a:xfrm>
          <a:prstGeom prst="rect">
            <a:avLst/>
          </a:prstGeom>
          <a:noFill/>
        </p:spPr>
        <p:txBody>
          <a:bodyPr wrap="square" lIns="0" rIns="0" tIns="0" bIns="0" anchor="t">
            <a:spAutoFit/>
          </a:bodyPr>
          <a:lstStyle/>
          <a:p>
            <a:pPr algn="l">
              <a:lnSpc>
                <a:spcPts val="3060"/>
              </a:lnSpc>
            </a:pPr>
            <a:r>
              <a:rPr b="1" sz="2550" i="0" u="none">
                <a:solidFill>
                  <a:srgbClr val="0F172A"/>
                </a:solidFill>
                <a:latin typeface="Poppins"/>
              </a:rPr>
              <a:t>EdTech &amp; AI Integration</a:t>
            </a:r>
          </a:p>
        </p:txBody>
      </p:sp>
      <p:sp>
        <p:nvSpPr>
          <p:cNvPr id="10" name="Rectangle 9"/>
          <p:cNvSpPr/>
          <p:nvPr/>
        </p:nvSpPr>
        <p:spPr>
          <a:xfrm>
            <a:off x="571500" y="960090"/>
            <a:ext cx="11049000" cy="28575"/>
          </a:xfrm>
          <a:prstGeom prst="rect">
            <a:avLst/>
          </a:prstGeom>
          <a:solidFill>
            <a:srgbClr val="0EA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2880270"/>
            <a:ext cx="5334000" cy="1847850"/>
          </a:xfrm>
          <a:prstGeom prst="rect">
            <a:avLst/>
          </a:prstGeom>
        </p:spPr>
      </p:pic>
      <p:sp>
        <p:nvSpPr>
          <p:cNvPr id="4" name="TextBox 3"/>
          <p:cNvSpPr txBox="1"/>
          <p:nvPr/>
        </p:nvSpPr>
        <p:spPr>
          <a:xfrm>
            <a:off x="904875" y="3213645"/>
            <a:ext cx="4667250" cy="685800"/>
          </a:xfrm>
          <a:prstGeom prst="rect">
            <a:avLst/>
          </a:prstGeom>
          <a:noFill/>
        </p:spPr>
        <p:txBody>
          <a:bodyPr wrap="square" lIns="0" rIns="0" tIns="0" bIns="0" anchor="t">
            <a:spAutoFit/>
          </a:bodyPr>
          <a:lstStyle/>
          <a:p>
            <a:pPr algn="ctr">
              <a:lnSpc>
                <a:spcPts val="5400"/>
              </a:lnSpc>
            </a:pPr>
            <a:r>
              <a:rPr b="1" sz="5400" i="0" u="none">
                <a:solidFill>
                  <a:srgbClr val="38BDF8"/>
                </a:solidFill>
                <a:latin typeface="Poppins"/>
              </a:rPr>
              <a:t>90%+</a:t>
            </a:r>
          </a:p>
        </p:txBody>
      </p:sp>
      <p:sp>
        <p:nvSpPr>
          <p:cNvPr id="5" name="TextBox 4"/>
          <p:cNvSpPr txBox="1"/>
          <p:nvPr/>
        </p:nvSpPr>
        <p:spPr>
          <a:xfrm>
            <a:off x="904875" y="3994695"/>
            <a:ext cx="4667250" cy="400050"/>
          </a:xfrm>
          <a:prstGeom prst="rect">
            <a:avLst/>
          </a:prstGeom>
          <a:noFill/>
        </p:spPr>
        <p:txBody>
          <a:bodyPr wrap="square" lIns="0" rIns="0" tIns="0" bIns="0" anchor="t">
            <a:spAutoFit/>
          </a:bodyPr>
          <a:lstStyle/>
          <a:p>
            <a:pPr algn="ctr"/>
            <a:r>
              <a:rPr b="0" sz="1350" i="0" u="none">
                <a:solidFill>
                  <a:srgbClr val="E2E8F0"/>
                </a:solidFill>
                <a:latin typeface="Inter Medium"/>
              </a:rPr>
              <a:t>Linguistic Intelligibility Across Brunei, Malaysia &amp; Indonesia</a:t>
            </a:r>
          </a:p>
        </p:txBody>
      </p:sp>
      <p:sp>
        <p:nvSpPr>
          <p:cNvPr id="6" name="TextBox 5"/>
          <p:cNvSpPr txBox="1"/>
          <p:nvPr/>
        </p:nvSpPr>
        <p:spPr>
          <a:xfrm>
            <a:off x="6286500" y="3023592"/>
            <a:ext cx="5600700" cy="251370"/>
          </a:xfrm>
          <a:prstGeom prst="rect">
            <a:avLst/>
          </a:prstGeom>
          <a:noFill/>
        </p:spPr>
        <p:txBody>
          <a:bodyPr wrap="square" lIns="0" rIns="0" tIns="0" bIns="0" anchor="t">
            <a:spAutoFit/>
          </a:bodyPr>
          <a:lstStyle/>
          <a:p>
            <a:pPr algn="l">
              <a:lnSpc>
                <a:spcPts val="1979"/>
              </a:lnSpc>
            </a:pPr>
            <a:r>
              <a:rPr b="0" sz="1650" i="0" u="none">
                <a:solidFill>
                  <a:srgbClr val="0F172A"/>
                </a:solidFill>
                <a:latin typeface="Poppins SemiBold"/>
              </a:rPr>
              <a:t>Low-Cost Regional Collaboration</a:t>
            </a:r>
          </a:p>
        </p:txBody>
      </p:sp>
      <p:sp>
        <p:nvSpPr>
          <p:cNvPr id="7" name="TextBox 6"/>
          <p:cNvSpPr txBox="1"/>
          <p:nvPr/>
        </p:nvSpPr>
        <p:spPr>
          <a:xfrm>
            <a:off x="6286500" y="3370212"/>
            <a:ext cx="5334000" cy="1214437"/>
          </a:xfrm>
          <a:prstGeom prst="rect">
            <a:avLst/>
          </a:prstGeom>
          <a:noFill/>
        </p:spPr>
        <p:txBody>
          <a:bodyPr wrap="square" lIns="0" rIns="0" tIns="0" bIns="0" anchor="t">
            <a:spAutoFit/>
          </a:bodyPr>
          <a:lstStyle/>
          <a:p>
            <a:pPr algn="l">
              <a:lnSpc>
                <a:spcPts val="1912"/>
              </a:lnSpc>
            </a:pPr>
            <a:r>
              <a:rPr b="0" sz="1275" i="0" u="none">
                <a:solidFill>
                  <a:srgbClr val="475569"/>
                </a:solidFill>
                <a:latin typeface="Inter"/>
              </a:rPr>
              <a:t>Under the MABBIM language council framework, Brunei leverages shared standardized Malay spelling and grammar. This enables immediate adoption of Malaysian and Indonesian SEN diagnostic batteries, IEP tools, and teacher training curricula at zero translation cost.</a:t>
            </a:r>
          </a:p>
        </p:txBody>
      </p:sp>
      <p:sp>
        <p:nvSpPr>
          <p:cNvPr id="8" name="TextBox 7"/>
          <p:cNvSpPr txBox="1"/>
          <p:nvPr/>
        </p:nvSpPr>
        <p:spPr>
          <a:xfrm>
            <a:off x="571500" y="476250"/>
            <a:ext cx="11601450" cy="417165"/>
          </a:xfrm>
          <a:prstGeom prst="rect">
            <a:avLst/>
          </a:prstGeom>
          <a:noFill/>
        </p:spPr>
        <p:txBody>
          <a:bodyPr wrap="square" lIns="0" rIns="0" tIns="0" bIns="0" anchor="t">
            <a:spAutoFit/>
          </a:bodyPr>
          <a:lstStyle/>
          <a:p>
            <a:pPr algn="l">
              <a:lnSpc>
                <a:spcPts val="3060"/>
              </a:lnSpc>
            </a:pPr>
            <a:r>
              <a:rPr b="1" sz="2550" i="0" u="none">
                <a:solidFill>
                  <a:srgbClr val="0F172A"/>
                </a:solidFill>
                <a:latin typeface="Poppins"/>
              </a:rPr>
              <a:t>Linguistic Synergy: Brunei-Malay Network</a:t>
            </a:r>
          </a:p>
        </p:txBody>
      </p:sp>
      <p:sp>
        <p:nvSpPr>
          <p:cNvPr id="9" name="Rectangle 8"/>
          <p:cNvSpPr/>
          <p:nvPr/>
        </p:nvSpPr>
        <p:spPr>
          <a:xfrm>
            <a:off x="571500" y="960090"/>
            <a:ext cx="11049000" cy="28575"/>
          </a:xfrm>
          <a:prstGeom prst="rect">
            <a:avLst/>
          </a:prstGeom>
          <a:solidFill>
            <a:srgbClr val="0EA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904875" y="2556420"/>
            <a:ext cx="10715625" cy="471487"/>
          </a:xfrm>
          <a:prstGeom prst="rect">
            <a:avLst/>
          </a:prstGeom>
          <a:noFill/>
        </p:spPr>
        <p:txBody>
          <a:bodyPr wrap="square" lIns="0" rIns="0" tIns="0" bIns="0" anchor="t">
            <a:spAutoFit/>
          </a:bodyPr>
          <a:lstStyle/>
          <a:p>
            <a:pPr algn="l">
              <a:lnSpc>
                <a:spcPts val="1856"/>
              </a:lnSpc>
            </a:pPr>
            <a:r>
              <a:rPr b="1" sz="1237" i="0" u="none">
                <a:solidFill>
                  <a:srgbClr val="0F172A"/>
                </a:solidFill>
                <a:latin typeface="Inter"/>
              </a:rPr>
              <a:t>IEP Execution Gap:</a:t>
            </a:r>
            <a:r>
              <a:rPr b="0" sz="1237" i="0" u="none">
                <a:solidFill>
                  <a:srgbClr val="334155"/>
                </a:solidFill>
                <a:latin typeface="Inter"/>
              </a:rPr>
              <a:t> In both nations, Individualized Education Plans often remain administrative paperwork without regular dynamic adjustments or tracking.</a:t>
            </a:r>
          </a:p>
        </p:txBody>
      </p:sp>
      <p:sp>
        <p:nvSpPr>
          <p:cNvPr id="4" name="TextBox 3"/>
          <p:cNvSpPr txBox="1"/>
          <p:nvPr/>
        </p:nvSpPr>
        <p:spPr>
          <a:xfrm>
            <a:off x="904875" y="3180308"/>
            <a:ext cx="10715625" cy="471487"/>
          </a:xfrm>
          <a:prstGeom prst="rect">
            <a:avLst/>
          </a:prstGeom>
          <a:noFill/>
        </p:spPr>
        <p:txBody>
          <a:bodyPr wrap="square" lIns="0" rIns="0" tIns="0" bIns="0" anchor="t">
            <a:spAutoFit/>
          </a:bodyPr>
          <a:lstStyle/>
          <a:p>
            <a:pPr algn="l">
              <a:lnSpc>
                <a:spcPts val="1856"/>
              </a:lnSpc>
            </a:pPr>
            <a:r>
              <a:rPr b="1" sz="1237" i="0" u="none">
                <a:solidFill>
                  <a:srgbClr val="0F172A"/>
                </a:solidFill>
                <a:latin typeface="Inter"/>
              </a:rPr>
              <a:t>Resource Teacher Workload:</a:t>
            </a:r>
            <a:r>
              <a:rPr b="0" sz="1237" i="0" u="none">
                <a:solidFill>
                  <a:srgbClr val="334155"/>
                </a:solidFill>
                <a:latin typeface="Inter"/>
              </a:rPr>
              <a:t> High student-to-teacher ratios lead to professional burnout among SENA/SENSE staff in Brunei and part-time resource teachers in China.</a:t>
            </a:r>
          </a:p>
        </p:txBody>
      </p:sp>
      <p:sp>
        <p:nvSpPr>
          <p:cNvPr id="5" name="TextBox 4"/>
          <p:cNvSpPr txBox="1"/>
          <p:nvPr/>
        </p:nvSpPr>
        <p:spPr>
          <a:xfrm>
            <a:off x="904875" y="3804195"/>
            <a:ext cx="10715625" cy="471487"/>
          </a:xfrm>
          <a:prstGeom prst="rect">
            <a:avLst/>
          </a:prstGeom>
          <a:noFill/>
        </p:spPr>
        <p:txBody>
          <a:bodyPr wrap="square" lIns="0" rIns="0" tIns="0" bIns="0" anchor="t">
            <a:spAutoFit/>
          </a:bodyPr>
          <a:lstStyle/>
          <a:p>
            <a:pPr algn="l">
              <a:lnSpc>
                <a:spcPts val="1856"/>
              </a:lnSpc>
            </a:pPr>
            <a:r>
              <a:rPr b="1" sz="1237" i="0" u="none">
                <a:solidFill>
                  <a:srgbClr val="0F172A"/>
                </a:solidFill>
                <a:latin typeface="Inter"/>
              </a:rPr>
              <a:t>Severe Disability Coverage:</a:t>
            </a:r>
            <a:r>
              <a:rPr b="0" sz="1237" i="0" u="none">
                <a:solidFill>
                  <a:srgbClr val="334155"/>
                </a:solidFill>
                <a:latin typeface="Inter"/>
              </a:rPr>
              <a:t> Children with severe/multiple disabilities remain under-supported in regular schools, relying heavily on non-mandatory NGO centers.</a:t>
            </a:r>
          </a:p>
        </p:txBody>
      </p:sp>
      <p:sp>
        <p:nvSpPr>
          <p:cNvPr id="6" name="TextBox 5"/>
          <p:cNvSpPr txBox="1"/>
          <p:nvPr/>
        </p:nvSpPr>
        <p:spPr>
          <a:xfrm>
            <a:off x="904875" y="4428083"/>
            <a:ext cx="10715625" cy="471487"/>
          </a:xfrm>
          <a:prstGeom prst="rect">
            <a:avLst/>
          </a:prstGeom>
          <a:noFill/>
        </p:spPr>
        <p:txBody>
          <a:bodyPr wrap="square" lIns="0" rIns="0" tIns="0" bIns="0" anchor="t">
            <a:spAutoFit/>
          </a:bodyPr>
          <a:lstStyle/>
          <a:p>
            <a:pPr algn="l">
              <a:lnSpc>
                <a:spcPts val="1856"/>
              </a:lnSpc>
            </a:pPr>
            <a:r>
              <a:rPr b="1" sz="1237" i="0" u="none">
                <a:solidFill>
                  <a:srgbClr val="0F172A"/>
                </a:solidFill>
                <a:latin typeface="Inter"/>
              </a:rPr>
              <a:t>Regional Disparities &amp; Data Silos:</a:t>
            </a:r>
            <a:r>
              <a:rPr b="0" sz="1237" i="0" u="none">
                <a:solidFill>
                  <a:srgbClr val="334155"/>
                </a:solidFill>
                <a:latin typeface="Inter"/>
              </a:rPr>
              <a:t> China faces rural-urban delivery gaps; Brunei lacks detailed national empirical research datasets across disability categories.</a:t>
            </a:r>
          </a:p>
        </p:txBody>
      </p:sp>
      <p:pic>
        <p:nvPicPr>
          <p:cNvPr id="7" name="Picture 6" descr="image.png"/>
          <p:cNvPicPr>
            <a:picLocks noChangeAspect="1"/>
          </p:cNvPicPr>
          <p:nvPr/>
        </p:nvPicPr>
        <p:blipFill>
          <a:blip r:embed="rId3"/>
          <a:stretch>
            <a:fillRect/>
          </a:stretch>
        </p:blipFill>
        <p:spPr>
          <a:xfrm>
            <a:off x="571500" y="2580233"/>
            <a:ext cx="171450" cy="180975"/>
          </a:xfrm>
          <a:prstGeom prst="rect">
            <a:avLst/>
          </a:prstGeom>
        </p:spPr>
      </p:pic>
      <p:pic>
        <p:nvPicPr>
          <p:cNvPr id="8" name="Picture 7" descr="image.png"/>
          <p:cNvPicPr>
            <a:picLocks noChangeAspect="1"/>
          </p:cNvPicPr>
          <p:nvPr/>
        </p:nvPicPr>
        <p:blipFill>
          <a:blip r:embed="rId4"/>
          <a:stretch>
            <a:fillRect/>
          </a:stretch>
        </p:blipFill>
        <p:spPr>
          <a:xfrm>
            <a:off x="571500" y="3204120"/>
            <a:ext cx="219075" cy="180975"/>
          </a:xfrm>
          <a:prstGeom prst="rect">
            <a:avLst/>
          </a:prstGeom>
        </p:spPr>
      </p:pic>
      <p:pic>
        <p:nvPicPr>
          <p:cNvPr id="9" name="Picture 8" descr="image.png"/>
          <p:cNvPicPr>
            <a:picLocks noChangeAspect="1"/>
          </p:cNvPicPr>
          <p:nvPr/>
        </p:nvPicPr>
        <p:blipFill>
          <a:blip r:embed="rId5"/>
          <a:stretch>
            <a:fillRect/>
          </a:stretch>
        </p:blipFill>
        <p:spPr>
          <a:xfrm>
            <a:off x="571500" y="3828008"/>
            <a:ext cx="171450" cy="180975"/>
          </a:xfrm>
          <a:prstGeom prst="rect">
            <a:avLst/>
          </a:prstGeom>
        </p:spPr>
      </p:pic>
      <p:pic>
        <p:nvPicPr>
          <p:cNvPr id="10" name="Picture 9" descr="image.png"/>
          <p:cNvPicPr>
            <a:picLocks noChangeAspect="1"/>
          </p:cNvPicPr>
          <p:nvPr/>
        </p:nvPicPr>
        <p:blipFill>
          <a:blip r:embed="rId6"/>
          <a:stretch>
            <a:fillRect/>
          </a:stretch>
        </p:blipFill>
        <p:spPr>
          <a:xfrm>
            <a:off x="571500" y="4451895"/>
            <a:ext cx="171450" cy="180975"/>
          </a:xfrm>
          <a:prstGeom prst="rect">
            <a:avLst/>
          </a:prstGeom>
        </p:spPr>
      </p:pic>
      <p:sp>
        <p:nvSpPr>
          <p:cNvPr id="11" name="TextBox 10"/>
          <p:cNvSpPr txBox="1"/>
          <p:nvPr/>
        </p:nvSpPr>
        <p:spPr>
          <a:xfrm>
            <a:off x="571500" y="476250"/>
            <a:ext cx="11601450" cy="417165"/>
          </a:xfrm>
          <a:prstGeom prst="rect">
            <a:avLst/>
          </a:prstGeom>
          <a:noFill/>
        </p:spPr>
        <p:txBody>
          <a:bodyPr wrap="square" lIns="0" rIns="0" tIns="0" bIns="0" anchor="t">
            <a:spAutoFit/>
          </a:bodyPr>
          <a:lstStyle/>
          <a:p>
            <a:pPr algn="l">
              <a:lnSpc>
                <a:spcPts val="3060"/>
              </a:lnSpc>
            </a:pPr>
            <a:r>
              <a:rPr b="1" sz="2550" i="0" u="none">
                <a:solidFill>
                  <a:srgbClr val="0F172A"/>
                </a:solidFill>
                <a:latin typeface="Poppins"/>
              </a:rPr>
              <a:t>Shared Systemic Bottlenecks</a:t>
            </a:r>
          </a:p>
        </p:txBody>
      </p:sp>
      <p:sp>
        <p:nvSpPr>
          <p:cNvPr id="12" name="Rectangle 11"/>
          <p:cNvSpPr/>
          <p:nvPr/>
        </p:nvSpPr>
        <p:spPr>
          <a:xfrm>
            <a:off x="571500" y="960090"/>
            <a:ext cx="11049000" cy="28575"/>
          </a:xfrm>
          <a:prstGeom prst="rect">
            <a:avLst/>
          </a:prstGeom>
          <a:solidFill>
            <a:srgbClr val="0EA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