
<file path=[Content_Types].xml><?xml version="1.0" encoding="utf-8"?>
<Types xmlns="http://schemas.openxmlformats.org/package/2006/content-types">
  <Default Extension="wav" ContentType="audio/x-wav"/>
  <Default Extension="png" ContentType="image/png"/>
  <Default Extension="jpeg" ContentType="image/jpeg"/>
  <Default Extension="JPG" ContentType="image/.jp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64" r:id="rId5"/>
    <p:sldId id="265" r:id="rId6"/>
    <p:sldId id="266" r:id="rId7"/>
    <p:sldId id="267" r:id="rId8"/>
    <p:sldId id="262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6" userDrawn="1">
          <p15:clr>
            <a:srgbClr val="A4A3A4"/>
          </p15:clr>
        </p15:guide>
        <p15:guide id="2" pos="38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</p:showPr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26"/>
        <p:guide pos="382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audio" Target="../media/audio1.wav"/><Relationship Id="rId7" Type="http://schemas.openxmlformats.org/officeDocument/2006/relationships/tags" Target="../tags/tag6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tags" Target="../tags/tag63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65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6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6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68.xml"/><Relationship Id="rId4" Type="http://schemas.openxmlformats.org/officeDocument/2006/relationships/image" Target="../media/image12.jpe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69.xml"/><Relationship Id="rId4" Type="http://schemas.openxmlformats.org/officeDocument/2006/relationships/image" Target="../media/image13.jpe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audio" Target="../media/audio1.wav"/><Relationship Id="rId3" Type="http://schemas.openxmlformats.org/officeDocument/2006/relationships/tags" Target="../tags/tag71.xml"/><Relationship Id="rId2" Type="http://schemas.openxmlformats.org/officeDocument/2006/relationships/image" Target="../media/image14.png"/><Relationship Id="rId1" Type="http://schemas.openxmlformats.org/officeDocument/2006/relationships/tags" Target="../tags/tag7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35935" y="1960245"/>
            <a:ext cx="9799200" cy="2570400"/>
          </a:xfrm>
        </p:spPr>
        <p:txBody>
          <a:bodyPr/>
          <a:p>
            <a:r>
              <a:rPr lang="zh-CN" altLang="zh-CN" sz="9600" b="1" i="1">
                <a:solidFill>
                  <a:srgbClr val="FF0000"/>
                </a:solidFill>
                <a:uFillTx/>
                <a:latin typeface="Leelawadee UI" panose="020B0502040204020203" charset="0"/>
                <a:ea typeface="仿宋" panose="02010609060101010101" charset="-122"/>
              </a:rPr>
              <a:t>元旦晚会</a:t>
            </a:r>
            <a:endParaRPr lang="zh-CN" altLang="zh-CN" sz="9600" b="1" i="1">
              <a:solidFill>
                <a:srgbClr val="FF0000"/>
              </a:solidFill>
              <a:uFillTx/>
              <a:latin typeface="Leelawadee UI" panose="020B0502040204020203" charset="0"/>
              <a:ea typeface="仿宋" panose="02010609060101010101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98880" y="1344295"/>
            <a:ext cx="3302635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prstTxWarp prst="textCanUp">
              <a:avLst/>
            </a:prstTxWarp>
            <a:noAutofit/>
          </a:bodyPr>
          <a:p>
            <a:pPr algn="ctr"/>
            <a:r>
              <a:rPr lang="zh-CN" altLang="en-US" sz="4800" b="1">
                <a:ln w="660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仿宋" panose="02010609060101010101" charset="-122"/>
                <a:ea typeface="仿宋" panose="02010609060101010101" charset="-122"/>
              </a:rPr>
              <a:t>庆元旦</a:t>
            </a:r>
            <a:endParaRPr lang="zh-CN" altLang="en-US" sz="4800" b="1">
              <a:ln w="6600">
                <a:noFill/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980680" y="1124585"/>
            <a:ext cx="3334385" cy="1418590"/>
          </a:xfrm>
          <a:prstGeom prst="rect">
            <a:avLst/>
          </a:prstGeom>
          <a:noFill/>
        </p:spPr>
        <p:txBody>
          <a:bodyPr wrap="square" rtlCol="0">
            <a:prstTxWarp prst="textCanUp">
              <a:avLst/>
            </a:prstTxWarp>
            <a:noAutofit/>
          </a:bodyPr>
          <a:p>
            <a:r>
              <a:rPr lang="zh-CN" alt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迎</a:t>
            </a:r>
            <a:r>
              <a:rPr lang="zh-CN" alt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新年</a:t>
            </a:r>
            <a:endParaRPr lang="zh-CN" altLang="en-US" sz="4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0000" endA="300" endPos="50000" dist="60007" dir="5400000" sy="-100000" algn="bl" rotWithShape="0"/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100195" y="349250"/>
            <a:ext cx="4539615" cy="166624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/>
            <a:r>
              <a:rPr lang="en-US" altLang="zh-CN" sz="9600" b="1" i="1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2026</a:t>
            </a:r>
            <a:endParaRPr lang="en-US" altLang="zh-CN" sz="9600" b="1" i="1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50000">
                    <a:schemeClr val="accent6"/>
                  </a:gs>
                  <a:gs pos="0">
                    <a:schemeClr val="accent6">
                      <a:lumMod val="25000"/>
                      <a:lumOff val="75000"/>
                    </a:schemeClr>
                  </a:gs>
                  <a:gs pos="100000">
                    <a:schemeClr val="accent6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4" name="元旦快乐">
            <a:hlinkClick r:id="" action="ppaction://media"/>
          </p:cNvPr>
          <p:cNvPicPr/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72875" y="-80010"/>
            <a:ext cx="619125" cy="619125"/>
          </a:xfrm>
          <a:prstGeom prst="rect">
            <a:avLst/>
          </a:prstGeom>
        </p:spPr>
      </p:pic>
      <p:sp>
        <p:nvSpPr>
          <p:cNvPr id="21" name="圆角矩形 20"/>
          <p:cNvSpPr/>
          <p:nvPr/>
        </p:nvSpPr>
        <p:spPr>
          <a:xfrm>
            <a:off x="2821305" y="4647565"/>
            <a:ext cx="6549390" cy="450215"/>
          </a:xfrm>
          <a:prstGeom prst="roundRect">
            <a:avLst>
              <a:gd name="adj" fmla="val 50000"/>
            </a:avLst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215900" tIns="0" bIns="0" rtlCol="0" anchor="t" anchorCtr="0"/>
          <a:p>
            <a:pPr indent="0" algn="ctr" fontAlgn="auto">
              <a:spcAft>
                <a:spcPts val="500"/>
              </a:spcAft>
            </a:pPr>
            <a:r>
              <a:rPr lang="zh-CN" altLang="zh-CN" sz="2400" b="1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老河口市职业技术学校</a:t>
            </a:r>
            <a:r>
              <a:rPr lang="en-US" altLang="zh-CN" sz="2400" b="1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2026</a:t>
            </a:r>
            <a:r>
              <a:rPr lang="zh-CN" altLang="en-US" sz="2400" b="1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年元旦年欢晚会</a:t>
            </a:r>
            <a:endParaRPr lang="zh-CN" altLang="en-US" sz="2400" b="1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indent="0" algn="ctr" fontAlgn="auto">
              <a:spcAft>
                <a:spcPts val="500"/>
              </a:spcAft>
            </a:pPr>
            <a:endParaRPr lang="zh-CN" altLang="en-US" sz="2400" b="1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  <p:pic>
        <p:nvPicPr>
          <p:cNvPr id="24" name="图片 23" descr="IMG_20251212_215126"/>
          <p:cNvPicPr/>
          <p:nvPr/>
        </p:nvPicPr>
        <p:blipFill>
          <a:blip r:embed="rId6"/>
          <a:stretch>
            <a:fillRect/>
          </a:stretch>
        </p:blipFill>
        <p:spPr>
          <a:xfrm>
            <a:off x="8151495" y="3429000"/>
            <a:ext cx="3600000" cy="2736000"/>
          </a:xfrm>
          <a:prstGeom prst="rect">
            <a:avLst/>
          </a:prstGeom>
        </p:spPr>
      </p:pic>
      <p:pic>
        <p:nvPicPr>
          <p:cNvPr id="25" name="图片 24" descr="IMG_20251212_215126"/>
          <p:cNvPicPr/>
          <p:nvPr/>
        </p:nvPicPr>
        <p:blipFill>
          <a:blip r:embed="rId6"/>
          <a:stretch>
            <a:fillRect/>
          </a:stretch>
        </p:blipFill>
        <p:spPr>
          <a:xfrm flipH="1">
            <a:off x="294640" y="3504565"/>
            <a:ext cx="3600000" cy="2736000"/>
          </a:xfrm>
          <a:prstGeom prst="rect">
            <a:avLst/>
          </a:prstGeom>
        </p:spPr>
      </p:pic>
      <p:sp>
        <p:nvSpPr>
          <p:cNvPr id="26" name="流程图: 资料带 25"/>
          <p:cNvSpPr/>
          <p:nvPr/>
        </p:nvSpPr>
        <p:spPr>
          <a:xfrm>
            <a:off x="1198880" y="4530725"/>
            <a:ext cx="1187450" cy="450850"/>
          </a:xfrm>
          <a:prstGeom prst="flowChartPunchedTape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5400000" scaled="1"/>
          </a:gradFill>
          <a:ln w="381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FF0000"/>
                </a:solidFill>
                <a:latin typeface="等线 Light" panose="02010600030101010101" charset="-122"/>
                <a:ea typeface="等线 Light" panose="02010600030101010101" charset="-122"/>
              </a:rPr>
              <a:t>贺新春</a:t>
            </a:r>
            <a:endParaRPr lang="zh-CN" altLang="en-US">
              <a:solidFill>
                <a:srgbClr val="FF0000"/>
              </a:solidFill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8" name="流程图: 资料带 27"/>
          <p:cNvSpPr/>
          <p:nvPr/>
        </p:nvSpPr>
        <p:spPr>
          <a:xfrm>
            <a:off x="9721850" y="4450080"/>
            <a:ext cx="1132840" cy="450215"/>
          </a:xfrm>
          <a:prstGeom prst="flowChartPunchedTape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5400000" scaled="1"/>
          </a:gradFill>
          <a:ln w="381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FF0000"/>
                </a:solidFill>
                <a:latin typeface="等线 Light" panose="02010600030101010101" charset="-122"/>
                <a:ea typeface="等线 Light" panose="02010600030101010101" charset="-122"/>
              </a:rPr>
              <a:t>迎新年</a:t>
            </a:r>
            <a:endParaRPr lang="zh-CN" altLang="en-US">
              <a:solidFill>
                <a:srgbClr val="FF0000"/>
              </a:solidFill>
              <a:latin typeface="等线 Light" panose="02010600030101010101" charset="-122"/>
              <a:ea typeface="等线 Light" panose="02010600030101010101" charset="-122"/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  <p:sndAc>
          <p:stSnd>
            <p:snd r:embed="rId8" name="drumroll.wav"/>
          </p:stSnd>
        </p:sndAc>
      </p:transition>
    </mc:Choice>
    <mc:Fallback>
      <p:transition spd="slow">
        <p:fade/>
        <p:sndAc>
          <p:stSnd>
            <p:snd r:embed="rId8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0000" numSld="999" showWhenStopped="0">
                <p:cTn id="33" repeatCount="indefinite" fill="remove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" grpId="0"/>
      <p:bldP spid="2" grpId="1"/>
      <p:bldP spid="28" grpId="0" animBg="1"/>
      <p:bldP spid="28" grpId="1" animBg="1"/>
      <p:bldP spid="26" grpId="0" animBg="1"/>
      <p:bldP spid="26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/>
            </a:gs>
            <a:gs pos="0">
              <a:schemeClr val="accent2">
                <a:lumMod val="25000"/>
                <a:lumOff val="75000"/>
              </a:schemeClr>
            </a:gs>
            <a:gs pos="100000">
              <a:schemeClr val="accent2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IMG_20251212_220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" y="3648075"/>
            <a:ext cx="1972500" cy="1800000"/>
          </a:xfrm>
          <a:prstGeom prst="rect">
            <a:avLst/>
          </a:prstGeom>
        </p:spPr>
      </p:pic>
      <p:pic>
        <p:nvPicPr>
          <p:cNvPr id="5" name="图片 4" descr="IMG_20251212_220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200000">
            <a:off x="-86360" y="1762125"/>
            <a:ext cx="1972500" cy="1800000"/>
          </a:xfrm>
          <a:prstGeom prst="rect">
            <a:avLst/>
          </a:prstGeom>
        </p:spPr>
      </p:pic>
      <p:pic>
        <p:nvPicPr>
          <p:cNvPr id="6" name="图片 5" descr="IMG_20251212_220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10219690" y="3648075"/>
            <a:ext cx="1972500" cy="1800000"/>
          </a:xfrm>
          <a:prstGeom prst="rect">
            <a:avLst/>
          </a:prstGeom>
        </p:spPr>
      </p:pic>
      <p:pic>
        <p:nvPicPr>
          <p:cNvPr id="7" name="图片 6" descr="IMG_20251212_220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 flipH="1">
            <a:off x="10314940" y="1762125"/>
            <a:ext cx="1972500" cy="1800000"/>
          </a:xfrm>
          <a:prstGeom prst="rect">
            <a:avLst/>
          </a:prstGeom>
        </p:spPr>
      </p:pic>
      <p:pic>
        <p:nvPicPr>
          <p:cNvPr id="8" name="图片 7" descr="IMG_20251212_220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200000">
            <a:off x="-80645" y="4972050"/>
            <a:ext cx="1972500" cy="1800000"/>
          </a:xfrm>
          <a:prstGeom prst="rect">
            <a:avLst/>
          </a:prstGeom>
        </p:spPr>
      </p:pic>
      <p:pic>
        <p:nvPicPr>
          <p:cNvPr id="9" name="图片 8" descr="IMG_20251212_220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10228580" y="5057775"/>
            <a:ext cx="1972500" cy="1800000"/>
          </a:xfrm>
          <a:prstGeom prst="rect">
            <a:avLst/>
          </a:prstGeom>
        </p:spPr>
      </p:pic>
      <p:pic>
        <p:nvPicPr>
          <p:cNvPr id="10" name="图片 9" descr="IMG_20251212_221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225" y="-280035"/>
            <a:ext cx="2688000" cy="2520000"/>
          </a:xfrm>
          <a:prstGeom prst="rect">
            <a:avLst/>
          </a:prstGeom>
        </p:spPr>
      </p:pic>
      <p:pic>
        <p:nvPicPr>
          <p:cNvPr id="11" name="图片 10" descr="IMG_20251212_221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4600" y="-280035"/>
            <a:ext cx="2688000" cy="2520000"/>
          </a:xfrm>
          <a:prstGeom prst="rect">
            <a:avLst/>
          </a:prstGeom>
        </p:spPr>
      </p:pic>
      <p:pic>
        <p:nvPicPr>
          <p:cNvPr id="12" name="图片 11" descr="IMG_20251212_221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7430" y="-280035"/>
            <a:ext cx="2688000" cy="2520000"/>
          </a:xfrm>
          <a:prstGeom prst="rect">
            <a:avLst/>
          </a:prstGeom>
        </p:spPr>
      </p:pic>
      <p:pic>
        <p:nvPicPr>
          <p:cNvPr id="14" name="图片 13" descr="IMG_20251212_2217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" y="-71755"/>
            <a:ext cx="2691966" cy="2520000"/>
          </a:xfrm>
          <a:prstGeom prst="rect">
            <a:avLst/>
          </a:prstGeom>
        </p:spPr>
      </p:pic>
      <p:pic>
        <p:nvPicPr>
          <p:cNvPr id="15" name="图片 14" descr="IMG_20251212_2217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500235" y="0"/>
            <a:ext cx="2691966" cy="2520000"/>
          </a:xfrm>
          <a:prstGeom prst="rect">
            <a:avLst/>
          </a:prstGeom>
        </p:spPr>
      </p:pic>
      <p:sp>
        <p:nvSpPr>
          <p:cNvPr id="16" name="圆角矩形 15"/>
          <p:cNvSpPr/>
          <p:nvPr/>
        </p:nvSpPr>
        <p:spPr>
          <a:xfrm>
            <a:off x="2444115" y="3710940"/>
            <a:ext cx="997585" cy="2938145"/>
          </a:xfrm>
          <a:prstGeom prst="round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4000">
                <a:latin typeface="仿宋" panose="02010609060101010101" charset="-122"/>
                <a:ea typeface="仿宋" panose="02010609060101010101" charset="-122"/>
              </a:rPr>
              <a:t>元旦起源</a:t>
            </a:r>
            <a:endParaRPr lang="zh-CN" altLang="en-US" sz="40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3004185" y="2394585"/>
            <a:ext cx="5085715" cy="736600"/>
          </a:xfrm>
          <a:prstGeom prst="roundRect">
            <a:avLst>
              <a:gd name="adj" fmla="val 36120"/>
            </a:avLst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6000" b="1" i="1">
                <a:latin typeface="仿宋" panose="02010609060101010101" charset="-122"/>
                <a:ea typeface="仿宋" panose="02010609060101010101" charset="-122"/>
              </a:rPr>
              <a:t>元旦</a:t>
            </a:r>
            <a:endParaRPr lang="zh-CN" altLang="en-US" sz="6000" b="1" i="1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4259580" y="3648075"/>
            <a:ext cx="997585" cy="2938145"/>
          </a:xfrm>
          <a:prstGeom prst="round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4000">
                <a:latin typeface="仿宋" panose="02010609060101010101" charset="-122"/>
                <a:ea typeface="仿宋" panose="02010609060101010101" charset="-122"/>
                <a:sym typeface="+mn-ea"/>
              </a:rPr>
              <a:t>传统习俗</a:t>
            </a:r>
            <a:endParaRPr lang="zh-CN" altLang="en-US" sz="4000">
              <a:latin typeface="仿宋" panose="02010609060101010101" charset="-122"/>
              <a:ea typeface="仿宋" panose="02010609060101010101" charset="-122"/>
              <a:sym typeface="+mn-ea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6075045" y="3648075"/>
            <a:ext cx="997585" cy="2938145"/>
          </a:xfrm>
          <a:prstGeom prst="round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4000">
                <a:latin typeface="仿宋" panose="02010609060101010101" charset="-122"/>
                <a:ea typeface="仿宋" panose="02010609060101010101" charset="-122"/>
              </a:rPr>
              <a:t>庆祝方式</a:t>
            </a:r>
            <a:endParaRPr lang="zh-CN" altLang="en-US" sz="40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7890510" y="3648075"/>
            <a:ext cx="997585" cy="2938145"/>
          </a:xfrm>
          <a:prstGeom prst="roundRect">
            <a:avLst/>
          </a:prstGeo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000">
                <a:latin typeface="仿宋" panose="02010609060101010101" charset="-122"/>
                <a:ea typeface="仿宋" panose="02010609060101010101" charset="-122"/>
                <a:sym typeface="+mn-ea"/>
              </a:rPr>
              <a:t>新年祈</a:t>
            </a:r>
            <a:endParaRPr lang="zh-CN" altLang="en-US" sz="4000">
              <a:latin typeface="仿宋" panose="02010609060101010101" charset="-122"/>
              <a:ea typeface="仿宋" panose="02010609060101010101" charset="-122"/>
              <a:sym typeface="+mn-ea"/>
            </a:endParaRPr>
          </a:p>
          <a:p>
            <a:pPr algn="ctr"/>
            <a:r>
              <a:rPr lang="zh-CN" altLang="en-US" sz="4000">
                <a:latin typeface="仿宋" panose="02010609060101010101" charset="-122"/>
                <a:ea typeface="仿宋" panose="02010609060101010101" charset="-122"/>
              </a:rPr>
              <a:t>愿</a:t>
            </a:r>
            <a:endParaRPr lang="zh-CN" altLang="en-US" sz="4000"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/>
            </a:gs>
            <a:gs pos="0">
              <a:schemeClr val="accent2">
                <a:lumMod val="25000"/>
                <a:lumOff val="75000"/>
              </a:schemeClr>
            </a:gs>
            <a:gs pos="100000">
              <a:schemeClr val="accent2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IMG_20251212_220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" y="3648075"/>
            <a:ext cx="1972500" cy="1800000"/>
          </a:xfrm>
          <a:prstGeom prst="rect">
            <a:avLst/>
          </a:prstGeom>
        </p:spPr>
      </p:pic>
      <p:pic>
        <p:nvPicPr>
          <p:cNvPr id="5" name="图片 4" descr="IMG_20251212_220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200000">
            <a:off x="-86360" y="1762125"/>
            <a:ext cx="1972500" cy="1800000"/>
          </a:xfrm>
          <a:prstGeom prst="rect">
            <a:avLst/>
          </a:prstGeom>
        </p:spPr>
      </p:pic>
      <p:pic>
        <p:nvPicPr>
          <p:cNvPr id="6" name="图片 5" descr="IMG_20251212_220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10219690" y="3648075"/>
            <a:ext cx="1972500" cy="1800000"/>
          </a:xfrm>
          <a:prstGeom prst="rect">
            <a:avLst/>
          </a:prstGeom>
        </p:spPr>
      </p:pic>
      <p:pic>
        <p:nvPicPr>
          <p:cNvPr id="7" name="图片 6" descr="IMG_20251212_220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 flipH="1">
            <a:off x="10314940" y="1762125"/>
            <a:ext cx="1972500" cy="1800000"/>
          </a:xfrm>
          <a:prstGeom prst="rect">
            <a:avLst/>
          </a:prstGeom>
        </p:spPr>
      </p:pic>
      <p:pic>
        <p:nvPicPr>
          <p:cNvPr id="8" name="图片 7" descr="IMG_20251212_220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200000">
            <a:off x="-80645" y="4972050"/>
            <a:ext cx="1972500" cy="1800000"/>
          </a:xfrm>
          <a:prstGeom prst="rect">
            <a:avLst/>
          </a:prstGeom>
        </p:spPr>
      </p:pic>
      <p:pic>
        <p:nvPicPr>
          <p:cNvPr id="9" name="图片 8" descr="IMG_20251212_220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10228580" y="5057775"/>
            <a:ext cx="1972500" cy="1800000"/>
          </a:xfrm>
          <a:prstGeom prst="rect">
            <a:avLst/>
          </a:prstGeom>
        </p:spPr>
      </p:pic>
      <p:pic>
        <p:nvPicPr>
          <p:cNvPr id="10" name="图片 9" descr="IMG_20251212_221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225" y="-280035"/>
            <a:ext cx="2688000" cy="2520000"/>
          </a:xfrm>
          <a:prstGeom prst="rect">
            <a:avLst/>
          </a:prstGeom>
        </p:spPr>
      </p:pic>
      <p:pic>
        <p:nvPicPr>
          <p:cNvPr id="11" name="图片 10" descr="IMG_20251212_221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4600" y="-280035"/>
            <a:ext cx="2688000" cy="2520000"/>
          </a:xfrm>
          <a:prstGeom prst="rect">
            <a:avLst/>
          </a:prstGeom>
        </p:spPr>
      </p:pic>
      <p:pic>
        <p:nvPicPr>
          <p:cNvPr id="12" name="图片 11" descr="IMG_20251212_221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7430" y="-280035"/>
            <a:ext cx="2688000" cy="2520000"/>
          </a:xfrm>
          <a:prstGeom prst="rect">
            <a:avLst/>
          </a:prstGeom>
        </p:spPr>
      </p:pic>
      <p:pic>
        <p:nvPicPr>
          <p:cNvPr id="14" name="图片 13" descr="IMG_20251212_2217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" y="-71755"/>
            <a:ext cx="2691966" cy="2520000"/>
          </a:xfrm>
          <a:prstGeom prst="rect">
            <a:avLst/>
          </a:prstGeom>
        </p:spPr>
      </p:pic>
      <p:pic>
        <p:nvPicPr>
          <p:cNvPr id="15" name="图片 14" descr="IMG_20251212_2217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500235" y="0"/>
            <a:ext cx="2691966" cy="2520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662555" y="2349500"/>
            <a:ext cx="17519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元旦的起源</a:t>
            </a:r>
            <a:endParaRPr lang="zh-CN" altLang="en-US" sz="2400"/>
          </a:p>
        </p:txBody>
      </p:sp>
      <p:sp>
        <p:nvSpPr>
          <p:cNvPr id="3" name="文本框 2"/>
          <p:cNvSpPr txBox="1"/>
          <p:nvPr/>
        </p:nvSpPr>
        <p:spPr>
          <a:xfrm>
            <a:off x="2320925" y="2994025"/>
            <a:ext cx="7503160" cy="922020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p>
            <a:pPr indent="457200" fontAlgn="auto"/>
            <a:r>
              <a:rPr lang="zh-CN" altLang="en-US"/>
              <a:t>元旦一词最早见于《晋书》，</a:t>
            </a:r>
            <a:r>
              <a:rPr lang="en-US" altLang="zh-CN"/>
              <a:t>“</a:t>
            </a:r>
            <a:r>
              <a:rPr lang="zh-CN" altLang="en-US"/>
              <a:t>元</a:t>
            </a:r>
            <a:r>
              <a:rPr lang="en-US" altLang="zh-CN"/>
              <a:t>”</a:t>
            </a:r>
            <a:r>
              <a:rPr lang="zh-CN" altLang="en-US"/>
              <a:t>指开端、第一，</a:t>
            </a:r>
            <a:r>
              <a:rPr lang="en-US" altLang="zh-CN"/>
              <a:t>“</a:t>
            </a:r>
            <a:r>
              <a:rPr lang="zh-CN" altLang="en-US"/>
              <a:t>旦</a:t>
            </a:r>
            <a:r>
              <a:rPr lang="en-US" altLang="zh-CN"/>
              <a:t>”</a:t>
            </a:r>
            <a:r>
              <a:rPr lang="zh-CN" altLang="en-US"/>
              <a:t>指清晨、一天，合意为新年的第一天。古代曾以腊月、十月等为岁首，直到汉武帝时期，才确定以农历正月初一为元旦，此后沿用千年。</a:t>
            </a:r>
            <a:endParaRPr lang="zh-CN" altLang="en-US"/>
          </a:p>
        </p:txBody>
      </p:sp>
      <p:pic>
        <p:nvPicPr>
          <p:cNvPr id="13" name="图片 12" descr="176555113109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8025" y="4389120"/>
            <a:ext cx="2071600" cy="2160000"/>
          </a:xfrm>
          <a:prstGeom prst="rect">
            <a:avLst/>
          </a:prstGeom>
        </p:spPr>
      </p:pic>
      <p:pic>
        <p:nvPicPr>
          <p:cNvPr id="16" name="图片 15" descr="17655511716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7360" y="4389120"/>
            <a:ext cx="1990000" cy="2160000"/>
          </a:xfrm>
          <a:prstGeom prst="rect">
            <a:avLst/>
          </a:prstGeom>
        </p:spPr>
      </p:pic>
      <p:pic>
        <p:nvPicPr>
          <p:cNvPr id="17" name="图片 16" descr="176555116809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7430" y="4389120"/>
            <a:ext cx="2029956" cy="216000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/>
            </a:gs>
            <a:gs pos="0">
              <a:schemeClr val="accent2">
                <a:lumMod val="25000"/>
                <a:lumOff val="75000"/>
              </a:schemeClr>
            </a:gs>
            <a:gs pos="100000">
              <a:schemeClr val="accent2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IMG_20251212_220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" y="3648075"/>
            <a:ext cx="1972500" cy="1800000"/>
          </a:xfrm>
          <a:prstGeom prst="rect">
            <a:avLst/>
          </a:prstGeom>
        </p:spPr>
      </p:pic>
      <p:pic>
        <p:nvPicPr>
          <p:cNvPr id="5" name="图片 4" descr="IMG_20251212_220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200000">
            <a:off x="-86360" y="1762125"/>
            <a:ext cx="1972500" cy="1800000"/>
          </a:xfrm>
          <a:prstGeom prst="rect">
            <a:avLst/>
          </a:prstGeom>
        </p:spPr>
      </p:pic>
      <p:pic>
        <p:nvPicPr>
          <p:cNvPr id="6" name="图片 5" descr="IMG_20251212_220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10219690" y="3648075"/>
            <a:ext cx="1972500" cy="1800000"/>
          </a:xfrm>
          <a:prstGeom prst="rect">
            <a:avLst/>
          </a:prstGeom>
        </p:spPr>
      </p:pic>
      <p:pic>
        <p:nvPicPr>
          <p:cNvPr id="7" name="图片 6" descr="IMG_20251212_220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 flipH="1">
            <a:off x="10314940" y="1762125"/>
            <a:ext cx="1972500" cy="1800000"/>
          </a:xfrm>
          <a:prstGeom prst="rect">
            <a:avLst/>
          </a:prstGeom>
        </p:spPr>
      </p:pic>
      <p:pic>
        <p:nvPicPr>
          <p:cNvPr id="8" name="图片 7" descr="IMG_20251212_220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200000">
            <a:off x="-80645" y="4972050"/>
            <a:ext cx="1972500" cy="1800000"/>
          </a:xfrm>
          <a:prstGeom prst="rect">
            <a:avLst/>
          </a:prstGeom>
        </p:spPr>
      </p:pic>
      <p:pic>
        <p:nvPicPr>
          <p:cNvPr id="9" name="图片 8" descr="IMG_20251212_220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10228580" y="5057775"/>
            <a:ext cx="1972500" cy="1800000"/>
          </a:xfrm>
          <a:prstGeom prst="rect">
            <a:avLst/>
          </a:prstGeom>
        </p:spPr>
      </p:pic>
      <p:pic>
        <p:nvPicPr>
          <p:cNvPr id="10" name="图片 9" descr="IMG_20251212_221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225" y="-280035"/>
            <a:ext cx="2688000" cy="2520000"/>
          </a:xfrm>
          <a:prstGeom prst="rect">
            <a:avLst/>
          </a:prstGeom>
        </p:spPr>
      </p:pic>
      <p:pic>
        <p:nvPicPr>
          <p:cNvPr id="11" name="图片 10" descr="IMG_20251212_221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4600" y="-280035"/>
            <a:ext cx="2688000" cy="2520000"/>
          </a:xfrm>
          <a:prstGeom prst="rect">
            <a:avLst/>
          </a:prstGeom>
        </p:spPr>
      </p:pic>
      <p:pic>
        <p:nvPicPr>
          <p:cNvPr id="12" name="图片 11" descr="IMG_20251212_221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7430" y="-280035"/>
            <a:ext cx="2688000" cy="2520000"/>
          </a:xfrm>
          <a:prstGeom prst="rect">
            <a:avLst/>
          </a:prstGeom>
        </p:spPr>
      </p:pic>
      <p:pic>
        <p:nvPicPr>
          <p:cNvPr id="14" name="图片 13" descr="IMG_20251212_2217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" y="-71755"/>
            <a:ext cx="2691966" cy="2520000"/>
          </a:xfrm>
          <a:prstGeom prst="rect">
            <a:avLst/>
          </a:prstGeom>
        </p:spPr>
      </p:pic>
      <p:pic>
        <p:nvPicPr>
          <p:cNvPr id="15" name="图片 14" descr="IMG_20251212_2217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500235" y="0"/>
            <a:ext cx="2691966" cy="2520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697480" y="2431415"/>
            <a:ext cx="15722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传统习俗</a:t>
            </a:r>
            <a:endParaRPr lang="zh-CN" altLang="en-US" sz="2400"/>
          </a:p>
        </p:txBody>
      </p:sp>
      <p:sp>
        <p:nvSpPr>
          <p:cNvPr id="3" name="文本框 2"/>
          <p:cNvSpPr txBox="1"/>
          <p:nvPr/>
        </p:nvSpPr>
        <p:spPr>
          <a:xfrm>
            <a:off x="2720975" y="3094990"/>
            <a:ext cx="6604000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pPr indent="457200" fontAlgn="auto"/>
            <a:r>
              <a:rPr lang="zh-CN" altLang="en-US"/>
              <a:t>古代元旦有贴春联、挂年画的习俗，家家户户会祭祀祖先、拜谒亲友，互道新年祝福。民间还会举办舞龙舞狮、猜灯谜等活动，热闹非凡；饮食上则会吃饺子、年糕等，寓意吉祥如意、年年高升。</a:t>
            </a:r>
            <a:endParaRPr lang="zh-CN" altLang="en-US"/>
          </a:p>
        </p:txBody>
      </p:sp>
      <p:pic>
        <p:nvPicPr>
          <p:cNvPr id="13" name="图片 12" descr="IMG_20251212_230018"/>
          <p:cNvPicPr/>
          <p:nvPr/>
        </p:nvPicPr>
        <p:blipFill>
          <a:blip r:embed="rId4"/>
          <a:stretch>
            <a:fillRect/>
          </a:stretch>
        </p:blipFill>
        <p:spPr>
          <a:xfrm>
            <a:off x="6908165" y="4497070"/>
            <a:ext cx="3623945" cy="2197100"/>
          </a:xfrm>
          <a:prstGeom prst="rect">
            <a:avLst/>
          </a:prstGeom>
        </p:spPr>
      </p:pic>
      <p:pic>
        <p:nvPicPr>
          <p:cNvPr id="16" name="图片 15" descr="IMG_20251212_225956"/>
          <p:cNvPicPr/>
          <p:nvPr/>
        </p:nvPicPr>
        <p:blipFill>
          <a:blip r:embed="rId5"/>
          <a:stretch>
            <a:fillRect/>
          </a:stretch>
        </p:blipFill>
        <p:spPr>
          <a:xfrm>
            <a:off x="2435860" y="4497070"/>
            <a:ext cx="3587115" cy="219710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/>
            </a:gs>
            <a:gs pos="0">
              <a:schemeClr val="accent2">
                <a:lumMod val="25000"/>
                <a:lumOff val="75000"/>
              </a:schemeClr>
            </a:gs>
            <a:gs pos="100000">
              <a:schemeClr val="accent2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IMG_20251212_220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" y="3648075"/>
            <a:ext cx="1972500" cy="1800000"/>
          </a:xfrm>
          <a:prstGeom prst="rect">
            <a:avLst/>
          </a:prstGeom>
        </p:spPr>
      </p:pic>
      <p:pic>
        <p:nvPicPr>
          <p:cNvPr id="5" name="图片 4" descr="IMG_20251212_220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200000">
            <a:off x="-86360" y="1762125"/>
            <a:ext cx="1972500" cy="1800000"/>
          </a:xfrm>
          <a:prstGeom prst="rect">
            <a:avLst/>
          </a:prstGeom>
        </p:spPr>
      </p:pic>
      <p:pic>
        <p:nvPicPr>
          <p:cNvPr id="6" name="图片 5" descr="IMG_20251212_220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10219690" y="3648075"/>
            <a:ext cx="1972500" cy="1800000"/>
          </a:xfrm>
          <a:prstGeom prst="rect">
            <a:avLst/>
          </a:prstGeom>
        </p:spPr>
      </p:pic>
      <p:pic>
        <p:nvPicPr>
          <p:cNvPr id="7" name="图片 6" descr="IMG_20251212_220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 flipH="1">
            <a:off x="10314940" y="1762125"/>
            <a:ext cx="1972500" cy="1800000"/>
          </a:xfrm>
          <a:prstGeom prst="rect">
            <a:avLst/>
          </a:prstGeom>
        </p:spPr>
      </p:pic>
      <p:pic>
        <p:nvPicPr>
          <p:cNvPr id="8" name="图片 7" descr="IMG_20251212_220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200000">
            <a:off x="-80645" y="4972050"/>
            <a:ext cx="1972500" cy="1800000"/>
          </a:xfrm>
          <a:prstGeom prst="rect">
            <a:avLst/>
          </a:prstGeom>
        </p:spPr>
      </p:pic>
      <p:pic>
        <p:nvPicPr>
          <p:cNvPr id="9" name="图片 8" descr="IMG_20251212_220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10228580" y="5057775"/>
            <a:ext cx="1972500" cy="1800000"/>
          </a:xfrm>
          <a:prstGeom prst="rect">
            <a:avLst/>
          </a:prstGeom>
        </p:spPr>
      </p:pic>
      <p:pic>
        <p:nvPicPr>
          <p:cNvPr id="10" name="图片 9" descr="IMG_20251212_221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225" y="-280035"/>
            <a:ext cx="2688000" cy="2520000"/>
          </a:xfrm>
          <a:prstGeom prst="rect">
            <a:avLst/>
          </a:prstGeom>
        </p:spPr>
      </p:pic>
      <p:pic>
        <p:nvPicPr>
          <p:cNvPr id="11" name="图片 10" descr="IMG_20251212_221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4600" y="-280035"/>
            <a:ext cx="2688000" cy="2520000"/>
          </a:xfrm>
          <a:prstGeom prst="rect">
            <a:avLst/>
          </a:prstGeom>
        </p:spPr>
      </p:pic>
      <p:pic>
        <p:nvPicPr>
          <p:cNvPr id="12" name="图片 11" descr="IMG_20251212_221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7430" y="-280035"/>
            <a:ext cx="2688000" cy="2520000"/>
          </a:xfrm>
          <a:prstGeom prst="rect">
            <a:avLst/>
          </a:prstGeom>
        </p:spPr>
      </p:pic>
      <p:pic>
        <p:nvPicPr>
          <p:cNvPr id="14" name="图片 13" descr="IMG_20251212_2217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" y="-71755"/>
            <a:ext cx="2691966" cy="2520000"/>
          </a:xfrm>
          <a:prstGeom prst="rect">
            <a:avLst/>
          </a:prstGeom>
        </p:spPr>
      </p:pic>
      <p:pic>
        <p:nvPicPr>
          <p:cNvPr id="15" name="图片 14" descr="IMG_20251212_2217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500235" y="0"/>
            <a:ext cx="2691966" cy="2520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738755" y="2241550"/>
            <a:ext cx="14554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庆祝方式</a:t>
            </a:r>
            <a:endParaRPr lang="zh-CN" altLang="en-US" sz="2400"/>
          </a:p>
        </p:txBody>
      </p:sp>
      <p:sp>
        <p:nvSpPr>
          <p:cNvPr id="3" name="文本框 2"/>
          <p:cNvSpPr txBox="1"/>
          <p:nvPr/>
        </p:nvSpPr>
        <p:spPr>
          <a:xfrm>
            <a:off x="2829560" y="3060700"/>
            <a:ext cx="6075045" cy="20745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        </a:t>
            </a:r>
            <a:r>
              <a:rPr lang="zh-CN" altLang="en-US"/>
              <a:t>如今，元旦成为全民欢庆的法定节假日。人们会举办跨年晚会，在零点倒计时中迎接新年；也会选择和家人团聚、外出旅行，或是约上好友聚餐、看电影，用多样的方式辞旧迎新。</a:t>
            </a:r>
            <a:endParaRPr lang="zh-CN" altLang="en-US"/>
          </a:p>
        </p:txBody>
      </p:sp>
      <p:pic>
        <p:nvPicPr>
          <p:cNvPr id="13" name="图片 12" descr="589344d4eff5b7b8fd716cfc9947b97a_1759455788.58_57"/>
          <p:cNvPicPr/>
          <p:nvPr/>
        </p:nvPicPr>
        <p:blipFill>
          <a:blip r:embed="rId4"/>
          <a:stretch>
            <a:fillRect/>
          </a:stretch>
        </p:blipFill>
        <p:spPr>
          <a:xfrm>
            <a:off x="3870960" y="4586605"/>
            <a:ext cx="4791710" cy="216281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2"/>
            </a:gs>
            <a:gs pos="0">
              <a:schemeClr val="accent2">
                <a:lumMod val="25000"/>
                <a:lumOff val="75000"/>
              </a:schemeClr>
            </a:gs>
            <a:gs pos="100000">
              <a:schemeClr val="accent2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IMG_20251212_220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" y="3648075"/>
            <a:ext cx="1972500" cy="1800000"/>
          </a:xfrm>
          <a:prstGeom prst="rect">
            <a:avLst/>
          </a:prstGeom>
        </p:spPr>
      </p:pic>
      <p:pic>
        <p:nvPicPr>
          <p:cNvPr id="5" name="图片 4" descr="IMG_20251212_220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200000">
            <a:off x="-86360" y="1762125"/>
            <a:ext cx="1972500" cy="1800000"/>
          </a:xfrm>
          <a:prstGeom prst="rect">
            <a:avLst/>
          </a:prstGeom>
        </p:spPr>
      </p:pic>
      <p:pic>
        <p:nvPicPr>
          <p:cNvPr id="6" name="图片 5" descr="IMG_20251212_220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10219690" y="3648075"/>
            <a:ext cx="1972500" cy="1800000"/>
          </a:xfrm>
          <a:prstGeom prst="rect">
            <a:avLst/>
          </a:prstGeom>
        </p:spPr>
      </p:pic>
      <p:pic>
        <p:nvPicPr>
          <p:cNvPr id="7" name="图片 6" descr="IMG_20251212_220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 flipH="1">
            <a:off x="10314940" y="1762125"/>
            <a:ext cx="1972500" cy="1800000"/>
          </a:xfrm>
          <a:prstGeom prst="rect">
            <a:avLst/>
          </a:prstGeom>
        </p:spPr>
      </p:pic>
      <p:pic>
        <p:nvPicPr>
          <p:cNvPr id="8" name="图片 7" descr="IMG_20251212_220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200000">
            <a:off x="-80645" y="4972050"/>
            <a:ext cx="1972500" cy="1800000"/>
          </a:xfrm>
          <a:prstGeom prst="rect">
            <a:avLst/>
          </a:prstGeom>
        </p:spPr>
      </p:pic>
      <p:pic>
        <p:nvPicPr>
          <p:cNvPr id="9" name="图片 8" descr="IMG_20251212_220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10401300" y="5057775"/>
            <a:ext cx="1972500" cy="1800000"/>
          </a:xfrm>
          <a:prstGeom prst="rect">
            <a:avLst/>
          </a:prstGeom>
        </p:spPr>
      </p:pic>
      <p:pic>
        <p:nvPicPr>
          <p:cNvPr id="10" name="图片 9" descr="IMG_20251212_221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225" y="-280035"/>
            <a:ext cx="2688000" cy="2520000"/>
          </a:xfrm>
          <a:prstGeom prst="rect">
            <a:avLst/>
          </a:prstGeom>
        </p:spPr>
      </p:pic>
      <p:pic>
        <p:nvPicPr>
          <p:cNvPr id="11" name="图片 10" descr="IMG_20251212_221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4600" y="-280035"/>
            <a:ext cx="2688000" cy="2520000"/>
          </a:xfrm>
          <a:prstGeom prst="rect">
            <a:avLst/>
          </a:prstGeom>
        </p:spPr>
      </p:pic>
      <p:pic>
        <p:nvPicPr>
          <p:cNvPr id="12" name="图片 11" descr="IMG_20251212_221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7430" y="-280035"/>
            <a:ext cx="2688000" cy="2520000"/>
          </a:xfrm>
          <a:prstGeom prst="rect">
            <a:avLst/>
          </a:prstGeom>
        </p:spPr>
      </p:pic>
      <p:pic>
        <p:nvPicPr>
          <p:cNvPr id="14" name="图片 13" descr="IMG_20251212_2217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" y="-71755"/>
            <a:ext cx="2691966" cy="2520000"/>
          </a:xfrm>
          <a:prstGeom prst="rect">
            <a:avLst/>
          </a:prstGeom>
        </p:spPr>
      </p:pic>
      <p:pic>
        <p:nvPicPr>
          <p:cNvPr id="15" name="图片 14" descr="IMG_20251212_2217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500235" y="0"/>
            <a:ext cx="2691966" cy="2520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155190" y="2073910"/>
            <a:ext cx="2811145" cy="3746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/>
            <a:r>
              <a:rPr lang="zh-CN" altLang="en-US" sz="2400">
                <a:latin typeface="等线" panose="02010600030101010101" charset="-122"/>
                <a:ea typeface="等线" panose="02010600030101010101" charset="-122"/>
                <a:sym typeface="+mn-ea"/>
              </a:rPr>
              <a:t>新年祈</a:t>
            </a:r>
            <a:r>
              <a:rPr lang="zh-CN" altLang="en-US" sz="2400">
                <a:latin typeface="等线" panose="02010600030101010101" charset="-122"/>
                <a:ea typeface="等线" panose="02010600030101010101" charset="-122"/>
                <a:sym typeface="+mn-ea"/>
              </a:rPr>
              <a:t>愿</a:t>
            </a:r>
            <a:endParaRPr lang="zh-CN" altLang="en-US" sz="2400">
              <a:latin typeface="等线" panose="02010600030101010101" charset="-122"/>
              <a:ea typeface="等线" panose="02010600030101010101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945130" y="2863850"/>
            <a:ext cx="5321935" cy="11531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        </a:t>
            </a:r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新的一年，愿我们告别过去的遗憾，拥抱崭新的希望。愿生活满是阳光，事业蒸蒸日上，家人平安健康。愿每一个努力的人都能收获硕果，每一个梦想都能扬帆起航。</a:t>
            </a:r>
            <a:endParaRPr lang="zh-CN" altLang="en-US"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17" name="图片 16" descr="b7efb92ea26c567a97395d2f34ad2596"/>
          <p:cNvPicPr/>
          <p:nvPr/>
        </p:nvPicPr>
        <p:blipFill>
          <a:blip r:embed="rId4"/>
          <a:stretch>
            <a:fillRect/>
          </a:stretch>
        </p:blipFill>
        <p:spPr>
          <a:xfrm>
            <a:off x="2565400" y="4220845"/>
            <a:ext cx="7472045" cy="24130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/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IMG_20251212_2234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" y="0"/>
            <a:ext cx="1218946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  <p:sndAc>
          <p:stSnd>
            <p:snd r:embed="rId4" name="drumroll.wav"/>
          </p:stSnd>
        </p:sndAc>
      </p:transition>
    </mc:Choice>
    <mc:Fallback>
      <p:transition spd="med">
        <p:fade/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ID" val="custom20205081_1*a*1"/>
  <p:tag name="KSO_WM_TEMPLATE_CATEGORY" val="custom"/>
  <p:tag name="KSO_WM_TEMPLATE_INDEX" val="2020508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ID" val="custom20205081_1*a*1"/>
  <p:tag name="KSO_WM_TEMPLATE_CATEGORY" val="custom"/>
  <p:tag name="KSO_WM_TEMPLATE_INDEX" val="2020508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416</Words>
  <Application>WPS 演示</Application>
  <PresentationFormat>宽屏</PresentationFormat>
  <Paragraphs>42</Paragraphs>
  <Slides>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25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Segoe UI Historic</vt:lpstr>
      <vt:lpstr>Microsoft JhengHei UI</vt:lpstr>
      <vt:lpstr>仿宋</vt:lpstr>
      <vt:lpstr>Arial Black</vt:lpstr>
      <vt:lpstr>Yu Gothic UI</vt:lpstr>
      <vt:lpstr>Bahnschrift SemiBold SemiCondensed</vt:lpstr>
      <vt:lpstr>Leelawadee UI</vt:lpstr>
      <vt:lpstr>等线</vt:lpstr>
      <vt:lpstr>等线 Light</vt:lpstr>
      <vt:lpstr>新宋体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元旦晚会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～风儿</cp:lastModifiedBy>
  <cp:revision>157</cp:revision>
  <dcterms:created xsi:type="dcterms:W3CDTF">2019-06-19T02:08:00Z</dcterms:created>
  <dcterms:modified xsi:type="dcterms:W3CDTF">2025-12-12T15:22:34Z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2052-12.1.0.24034</vt:lpwstr>
  </property>
  <property fmtid="{D5CDD505-2E9C-101B-9397-08002B2CF9AE}" pid="3" name="ICV">
    <vt:lpwstr>4A75E90FE6984D35B754DFB6AAA46850_11</vt:lpwstr>
  </property>
</Properties>
</file>